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358" r:id="rId3"/>
    <p:sldId id="259" r:id="rId4"/>
    <p:sldId id="257" r:id="rId5"/>
    <p:sldId id="266" r:id="rId6"/>
    <p:sldId id="260" r:id="rId7"/>
    <p:sldId id="356" r:id="rId8"/>
    <p:sldId id="262" r:id="rId9"/>
    <p:sldId id="281" r:id="rId10"/>
    <p:sldId id="368" r:id="rId11"/>
    <p:sldId id="369" r:id="rId12"/>
    <p:sldId id="372" r:id="rId13"/>
    <p:sldId id="346" r:id="rId14"/>
    <p:sldId id="339" r:id="rId15"/>
    <p:sldId id="360" r:id="rId16"/>
    <p:sldId id="362" r:id="rId17"/>
    <p:sldId id="363" r:id="rId18"/>
    <p:sldId id="364" r:id="rId19"/>
    <p:sldId id="365" r:id="rId20"/>
    <p:sldId id="366" r:id="rId21"/>
    <p:sldId id="370" r:id="rId22"/>
    <p:sldId id="345" r:id="rId23"/>
    <p:sldId id="268" r:id="rId24"/>
    <p:sldId id="350" r:id="rId25"/>
    <p:sldId id="351" r:id="rId26"/>
    <p:sldId id="367" r:id="rId27"/>
    <p:sldId id="352" r:id="rId28"/>
    <p:sldId id="275" r:id="rId29"/>
    <p:sldId id="297" r:id="rId30"/>
    <p:sldId id="354" r:id="rId31"/>
    <p:sldId id="355" r:id="rId32"/>
    <p:sldId id="353" r:id="rId33"/>
    <p:sldId id="278" r:id="rId34"/>
    <p:sldId id="327" r:id="rId35"/>
    <p:sldId id="371" r:id="rId36"/>
    <p:sldId id="298" r:id="rId37"/>
    <p:sldId id="301" r:id="rId38"/>
    <p:sldId id="299" r:id="rId39"/>
    <p:sldId id="315" r:id="rId40"/>
    <p:sldId id="316" r:id="rId41"/>
    <p:sldId id="317" r:id="rId42"/>
    <p:sldId id="376" r:id="rId43"/>
    <p:sldId id="320" r:id="rId44"/>
    <p:sldId id="321" r:id="rId45"/>
    <p:sldId id="377" r:id="rId46"/>
    <p:sldId id="323" r:id="rId47"/>
    <p:sldId id="378" r:id="rId48"/>
    <p:sldId id="325" r:id="rId4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EB"/>
    <a:srgbClr val="6600CC"/>
    <a:srgbClr val="FF0000"/>
    <a:srgbClr val="FCFCFE"/>
    <a:srgbClr val="F2F2FC"/>
    <a:srgbClr val="FBDED9"/>
    <a:srgbClr val="FFFFFF"/>
    <a:srgbClr val="FFFFCC"/>
    <a:srgbClr val="EAFFD5"/>
    <a:srgbClr val="00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 autoAdjust="0"/>
    <p:restoredTop sz="93388" autoAdjust="0"/>
  </p:normalViewPr>
  <p:slideViewPr>
    <p:cSldViewPr snapToGrid="0">
      <p:cViewPr>
        <p:scale>
          <a:sx n="100" d="100"/>
          <a:sy n="100" d="100"/>
        </p:scale>
        <p:origin x="-294" y="10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1CADFCA2-ECE9-4784-B5B4-734DC38F3D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734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E6BBE8BA-262D-4A32-AC42-0F7A2A138515}" type="slidenum">
              <a:rPr lang="en-US" sz="1200" smtClean="0">
                <a:latin typeface="Times New Roman" pitchFamily="18" charset="0"/>
              </a:rPr>
              <a:pPr eaLnBrk="1" hangingPunct="1"/>
              <a:t>1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C6BDB67F-D980-459F-B9F4-B2A4BF0F7DE9}" type="slidenum">
              <a:rPr lang="en-US" sz="1200" smtClean="0">
                <a:latin typeface="Times New Roman" pitchFamily="18" charset="0"/>
              </a:rPr>
              <a:pPr eaLnBrk="1" hangingPunct="1"/>
              <a:t>11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Killed</a:t>
            </a:r>
            <a:r>
              <a:rPr lang="en-US" baseline="0" dirty="0" smtClean="0"/>
              <a:t> 8 women in London, was arrested after new tenants tracing an unpleasant odor peeled off the kitchen wallpaper to reveal </a:t>
            </a:r>
            <a:r>
              <a:rPr lang="en-US" baseline="0" smtClean="0"/>
              <a:t>a corpse.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ADFCA2-ECE9-4784-B5B4-734DC38F3DF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625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306F69B0-3DBF-4DAA-A95F-FDDFB88DA704}" type="slidenum">
              <a:rPr lang="en-US" sz="1200" smtClean="0">
                <a:latin typeface="Times New Roman" pitchFamily="18" charset="0"/>
              </a:rPr>
              <a:pPr eaLnBrk="1" hangingPunct="1"/>
              <a:t>13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65EF8A77-F9FE-466F-BF93-92FFDCCBCCFE}" type="slidenum">
              <a:rPr lang="en-US" sz="1200" smtClean="0">
                <a:latin typeface="Times New Roman" pitchFamily="18" charset="0"/>
              </a:rPr>
              <a:pPr eaLnBrk="1" hangingPunct="1"/>
              <a:t>14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/>
              <a:t>Answer: Roughly N/2 guesses, on average, to guess the user’s word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/>
              <a:t>Answer, log (n)     (that’s log with a base of 2)</a:t>
            </a:r>
          </a:p>
          <a:p>
            <a:r>
              <a:rPr lang="en-US" smtClean="0"/>
              <a:t>                2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E845C56-9854-434E-A74F-623AB27706B3}" type="slidenum">
              <a:rPr lang="en-US" sz="1200" smtClean="0">
                <a:latin typeface="Times New Roman" pitchFamily="18" charset="0"/>
              </a:rPr>
              <a:pPr eaLnBrk="1" hangingPunct="1"/>
              <a:t>22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C7C26503-DD3F-47E5-B8AB-505D84BAB525}" type="slidenum">
              <a:rPr lang="en-US" sz="1200" smtClean="0">
                <a:latin typeface="Times New Roman" pitchFamily="18" charset="0"/>
              </a:rPr>
              <a:pPr eaLnBrk="1" hangingPunct="1"/>
              <a:t>23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E5A686C9-4CD1-4435-A3F0-3AC2D4351C03}" type="slidenum">
              <a:rPr lang="en-US" sz="1200" smtClean="0">
                <a:latin typeface="Times New Roman" pitchFamily="18" charset="0"/>
              </a:rPr>
              <a:pPr eaLnBrk="1" hangingPunct="1"/>
              <a:t>24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4342EB16-FAA1-41EB-8E9E-5147C60F37F2}" type="slidenum">
              <a:rPr lang="en-US" sz="1200" smtClean="0">
                <a:latin typeface="Times New Roman" pitchFamily="18" charset="0"/>
              </a:rPr>
              <a:pPr eaLnBrk="1" hangingPunct="1"/>
              <a:t>25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A4247F5-F3FC-4B02-9358-3F14C7C384EA}" type="slidenum">
              <a:rPr lang="en-US" sz="1200" smtClean="0">
                <a:latin typeface="Times New Roman" pitchFamily="18" charset="0"/>
              </a:rPr>
              <a:pPr eaLnBrk="1" hangingPunct="1"/>
              <a:t>27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1E91C88E-763D-4790-AE73-1066C298753D}" type="slidenum">
              <a:rPr lang="en-US" sz="1200" smtClean="0">
                <a:latin typeface="Times New Roman" pitchFamily="18" charset="0"/>
              </a:rPr>
              <a:pPr eaLnBrk="1" hangingPunct="1"/>
              <a:t>28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19245307-AE2C-4918-A49C-2B39EA139891}" type="slidenum">
              <a:rPr lang="en-US" sz="1200" smtClean="0">
                <a:latin typeface="Times New Roman" pitchFamily="18" charset="0"/>
              </a:rPr>
              <a:pPr eaLnBrk="1" hangingPunct="1"/>
              <a:t>29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668B52B0-C944-48F6-9D6E-A2626B139D1A}" type="slidenum">
              <a:rPr lang="en-US" sz="1200" smtClean="0">
                <a:latin typeface="Times New Roman" pitchFamily="18" charset="0"/>
              </a:rPr>
              <a:pPr eaLnBrk="1" hangingPunct="1"/>
              <a:t>3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802BC49A-58F6-4A92-9497-B6A7293E5508}" type="slidenum">
              <a:rPr lang="en-US" sz="1200" smtClean="0">
                <a:latin typeface="Times New Roman" pitchFamily="18" charset="0"/>
              </a:rPr>
              <a:pPr eaLnBrk="1" hangingPunct="1"/>
              <a:t>30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48A35326-A92D-47E0-B8ED-8E7B91EB8428}" type="slidenum">
              <a:rPr lang="en-US" sz="1200" smtClean="0">
                <a:latin typeface="Times New Roman" pitchFamily="18" charset="0"/>
              </a:rPr>
              <a:pPr eaLnBrk="1" hangingPunct="1"/>
              <a:t>31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B4EB5383-5A9C-4E50-ABAF-9727F4F73F34}" type="slidenum">
              <a:rPr lang="en-US" sz="1200" smtClean="0">
                <a:latin typeface="Times New Roman" pitchFamily="18" charset="0"/>
              </a:rPr>
              <a:pPr eaLnBrk="1" hangingPunct="1"/>
              <a:t>32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FCA0C560-B466-4799-BB55-93332A71DE72}" type="slidenum">
              <a:rPr lang="en-US" sz="1200" smtClean="0">
                <a:latin typeface="Times New Roman" pitchFamily="18" charset="0"/>
              </a:rPr>
              <a:pPr eaLnBrk="1" hangingPunct="1"/>
              <a:t>33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AC6FAD37-40B8-4730-9E9C-F8C7A91FDC5B}" type="slidenum">
              <a:rPr lang="en-US" sz="1200" smtClean="0">
                <a:latin typeface="Times New Roman" pitchFamily="18" charset="0"/>
              </a:rPr>
              <a:pPr eaLnBrk="1" hangingPunct="1"/>
              <a:t>34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AC6FAD37-40B8-4730-9E9C-F8C7A91FDC5B}" type="slidenum">
              <a:rPr lang="en-US" sz="1200" smtClean="0">
                <a:latin typeface="Times New Roman" pitchFamily="18" charset="0"/>
              </a:rPr>
              <a:pPr eaLnBrk="1" hangingPunct="1"/>
              <a:t>35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0CFFD88E-89D3-483E-89B2-B07818E174FF}" type="slidenum">
              <a:rPr lang="en-US" sz="1200" smtClean="0">
                <a:latin typeface="Times New Roman" pitchFamily="18" charset="0"/>
              </a:rPr>
              <a:pPr eaLnBrk="1" hangingPunct="1"/>
              <a:t>36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5986C2CE-BE9D-419A-BD62-C6D8279598D4}" type="slidenum">
              <a:rPr lang="en-US" sz="1200" smtClean="0">
                <a:latin typeface="Times New Roman" pitchFamily="18" charset="0"/>
              </a:rPr>
              <a:pPr eaLnBrk="1" hangingPunct="1"/>
              <a:t>37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5FB9CEF8-4767-4EAB-9958-DE767A912C86}" type="slidenum">
              <a:rPr lang="en-US" sz="1200" smtClean="0">
                <a:latin typeface="Times New Roman" pitchFamily="18" charset="0"/>
              </a:rPr>
              <a:pPr eaLnBrk="1" hangingPunct="1"/>
              <a:t>38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A6D79B3C-794B-4F96-8B21-3A30134167AC}" type="slidenum">
              <a:rPr lang="en-US" sz="1200" smtClean="0">
                <a:latin typeface="Times New Roman" pitchFamily="18" charset="0"/>
              </a:rPr>
              <a:pPr eaLnBrk="1" hangingPunct="1"/>
              <a:t>39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AB724142-724C-49EB-94E6-9E421D66AB85}" type="slidenum">
              <a:rPr lang="en-US" sz="1200" smtClean="0">
                <a:latin typeface="Times New Roman" pitchFamily="18" charset="0"/>
              </a:rPr>
              <a:pPr eaLnBrk="1" hangingPunct="1"/>
              <a:t>4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9A5AB298-5425-4090-A558-36089A382C57}" type="slidenum">
              <a:rPr lang="en-US" sz="1200" smtClean="0">
                <a:latin typeface="Times New Roman" pitchFamily="18" charset="0"/>
              </a:rPr>
              <a:pPr eaLnBrk="1" hangingPunct="1"/>
              <a:t>40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F62664EE-620B-41FE-A8C3-E31F94DA4834}" type="slidenum">
              <a:rPr lang="en-US" sz="1200" smtClean="0">
                <a:latin typeface="Times New Roman" pitchFamily="18" charset="0"/>
              </a:rPr>
              <a:pPr eaLnBrk="1" hangingPunct="1"/>
              <a:t>41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F62664EE-620B-41FE-A8C3-E31F94DA4834}" type="slidenum">
              <a:rPr lang="en-US" sz="1200" smtClean="0">
                <a:latin typeface="Times New Roman" pitchFamily="18" charset="0"/>
              </a:rPr>
              <a:pPr eaLnBrk="1" hangingPunct="1"/>
              <a:t>42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DBA48150-1BE8-4EB7-BCF7-3E370B940488}" type="slidenum">
              <a:rPr lang="en-US" sz="1200" smtClean="0">
                <a:latin typeface="Times New Roman" pitchFamily="18" charset="0"/>
              </a:rPr>
              <a:pPr eaLnBrk="1" hangingPunct="1"/>
              <a:t>43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5E4E9A98-CB7C-4957-97FB-014507CFA74E}" type="slidenum">
              <a:rPr lang="en-US" sz="1200" smtClean="0">
                <a:latin typeface="Times New Roman" pitchFamily="18" charset="0"/>
              </a:rPr>
              <a:pPr eaLnBrk="1" hangingPunct="1"/>
              <a:t>44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5E4E9A98-CB7C-4957-97FB-014507CFA74E}" type="slidenum">
              <a:rPr lang="en-US" sz="1200" smtClean="0">
                <a:latin typeface="Times New Roman" pitchFamily="18" charset="0"/>
              </a:rPr>
              <a:pPr eaLnBrk="1" hangingPunct="1"/>
              <a:t>45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41CC940-9686-4292-845E-2301F4CCE07D}" type="slidenum">
              <a:rPr lang="en-US" sz="1200" smtClean="0">
                <a:latin typeface="Times New Roman" pitchFamily="18" charset="0"/>
              </a:rPr>
              <a:pPr eaLnBrk="1" hangingPunct="1"/>
              <a:t>46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130121A4-89D3-4810-8883-321D296473D3}" type="slidenum">
              <a:rPr lang="en-US" sz="1200" smtClean="0">
                <a:latin typeface="Times New Roman" pitchFamily="18" charset="0"/>
              </a:rPr>
              <a:pPr eaLnBrk="1" hangingPunct="1"/>
              <a:t>48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628FF4BD-C70E-44C0-9341-EC8270F4930B}" type="slidenum">
              <a:rPr lang="en-US" sz="1200" smtClean="0">
                <a:latin typeface="Times New Roman" pitchFamily="18" charset="0"/>
              </a:rPr>
              <a:pPr eaLnBrk="1" hangingPunct="1"/>
              <a:t>5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0B4DDC11-B02F-43BF-ADCE-A519E534BEDB}" type="slidenum">
              <a:rPr lang="en-US" sz="1200" smtClean="0">
                <a:latin typeface="Times New Roman" pitchFamily="18" charset="0"/>
              </a:rPr>
              <a:pPr eaLnBrk="1" hangingPunct="1"/>
              <a:t>6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D2FC0A42-45ED-4D7B-A05B-D8C1672B015E}" type="slidenum">
              <a:rPr lang="en-US" sz="1200" smtClean="0">
                <a:latin typeface="Times New Roman" pitchFamily="18" charset="0"/>
              </a:rPr>
              <a:pPr eaLnBrk="1" hangingPunct="1"/>
              <a:t>7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0C8322B5-DA06-47C5-B7D4-A7C667DD3A08}" type="slidenum">
              <a:rPr lang="en-US" sz="1200" smtClean="0">
                <a:latin typeface="Times New Roman" pitchFamily="18" charset="0"/>
              </a:rPr>
              <a:pPr eaLnBrk="1" hangingPunct="1"/>
              <a:t>8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C6BDB67F-D980-459F-B9F4-B2A4BF0F7DE9}" type="slidenum">
              <a:rPr lang="en-US" sz="1200" smtClean="0">
                <a:latin typeface="Times New Roman" pitchFamily="18" charset="0"/>
              </a:rPr>
              <a:pPr eaLnBrk="1" hangingPunct="1"/>
              <a:t>9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6E977A-B410-4ADF-91C4-BA6B9EF141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031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D39C71-9DAF-4EEF-B6EF-E1E59469A1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89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152400"/>
            <a:ext cx="1962150" cy="594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5734050" cy="5943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67E00C-F298-4339-9F21-94E815B0BE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331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8FE435-2063-4448-9724-4B8B10D680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8076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152400"/>
            <a:ext cx="7848600" cy="5943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0B5C04-BB83-4A50-8BF8-992FDEF1FB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5906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AD8E84-7C17-48F3-9156-5D7B1605F2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507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BA65DE-8EA3-4C05-839A-995644E452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46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5BCB14-14ED-4B16-909D-8B82A581FA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61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82DEDB-268D-455A-97D4-F69C1BF641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87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B8128C-DBDD-42E0-B50A-E2EA8E1AB6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65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164920-18FA-427B-BA7A-29A187DA67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20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A89C40-598B-49C5-A332-3F3DDCFC9C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711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84AB84-4076-4584-AAF0-D70A204602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842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F6B34A-0FA4-4C35-B1D1-668F8EE665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657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1524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fld id="{CC5F47A4-9D30-4015-9404-1FD19B25E5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gif"/><Relationship Id="rId4" Type="http://schemas.openxmlformats.org/officeDocument/2006/relationships/image" Target="../media/image30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10"/>
          <p:cNvSpPr txBox="1">
            <a:spLocks noChangeArrowheads="1"/>
          </p:cNvSpPr>
          <p:nvPr/>
        </p:nvSpPr>
        <p:spPr bwMode="auto">
          <a:xfrm>
            <a:off x="3657600" y="2362200"/>
            <a:ext cx="2043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800">
                <a:solidFill>
                  <a:srgbClr val="008080"/>
                </a:solidFill>
              </a:rPr>
              <a:t>Lecture #1</a:t>
            </a:r>
          </a:p>
        </p:txBody>
      </p:sp>
      <p:sp>
        <p:nvSpPr>
          <p:cNvPr id="3076" name="WordArt 12"/>
          <p:cNvSpPr>
            <a:spLocks noChangeArrowheads="1" noChangeShapeType="1" noTextEdit="1"/>
          </p:cNvSpPr>
          <p:nvPr/>
        </p:nvSpPr>
        <p:spPr bwMode="auto">
          <a:xfrm>
            <a:off x="1676400" y="114300"/>
            <a:ext cx="2409825" cy="12192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55556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Arial Black"/>
              </a:rPr>
              <a:t>Welcome to</a:t>
            </a:r>
          </a:p>
        </p:txBody>
      </p:sp>
      <p:sp>
        <p:nvSpPr>
          <p:cNvPr id="3085" name="WordArt 13"/>
          <p:cNvSpPr>
            <a:spLocks noChangeArrowheads="1" noChangeShapeType="1" noTextEdit="1"/>
          </p:cNvSpPr>
          <p:nvPr/>
        </p:nvSpPr>
        <p:spPr bwMode="auto">
          <a:xfrm>
            <a:off x="1457325" y="1417638"/>
            <a:ext cx="6462713" cy="852487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gradFill rotWithShape="0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C0C0C0">
                      <a:alpha val="80000"/>
                    </a:srgbClr>
                  </a:outerShdw>
                </a:effectLst>
                <a:latin typeface="Impact"/>
              </a:rPr>
              <a:t>Computer Science 32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09600" y="3437966"/>
            <a:ext cx="7845417" cy="3046988"/>
            <a:chOff x="609600" y="3733800"/>
            <a:chExt cx="8903789" cy="3046988"/>
          </a:xfrm>
        </p:grpSpPr>
        <p:sp>
          <p:nvSpPr>
            <p:cNvPr id="3077" name="Text Box 13"/>
            <p:cNvSpPr txBox="1">
              <a:spLocks noChangeArrowheads="1"/>
            </p:cNvSpPr>
            <p:nvPr/>
          </p:nvSpPr>
          <p:spPr bwMode="auto">
            <a:xfrm>
              <a:off x="609600" y="3733800"/>
              <a:ext cx="8903789" cy="3046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dirty="0"/>
                <a:t>Professor: </a:t>
              </a:r>
              <a:r>
                <a:rPr lang="en-US" dirty="0">
                  <a:solidFill>
                    <a:srgbClr val="800000"/>
                  </a:solidFill>
                </a:rPr>
                <a:t>Carey </a:t>
              </a:r>
              <a:r>
                <a:rPr lang="en-US" dirty="0" err="1">
                  <a:solidFill>
                    <a:srgbClr val="800000"/>
                  </a:solidFill>
                </a:rPr>
                <a:t>Nachenberg</a:t>
              </a:r>
              <a:r>
                <a:rPr lang="en-US" dirty="0">
                  <a:solidFill>
                    <a:srgbClr val="800000"/>
                  </a:solidFill>
                </a:rPr>
                <a:t> (</a:t>
              </a:r>
              <a:r>
                <a:rPr lang="en-US" i="1" dirty="0">
                  <a:solidFill>
                    <a:srgbClr val="6600FF"/>
                  </a:solidFill>
                </a:rPr>
                <a:t>Please call me “Carey”)</a:t>
              </a:r>
            </a:p>
            <a:p>
              <a:pPr eaLnBrk="1" hangingPunct="1"/>
              <a:r>
                <a:rPr lang="en-US" dirty="0"/>
                <a:t>E-mail: </a:t>
              </a:r>
              <a:r>
                <a:rPr lang="en-US" dirty="0">
                  <a:solidFill>
                    <a:srgbClr val="800000"/>
                  </a:solidFill>
                </a:rPr>
                <a:t>climberkip@gmail.com</a:t>
              </a:r>
            </a:p>
            <a:p>
              <a:pPr eaLnBrk="1" hangingPunct="1"/>
              <a:endParaRPr lang="en-US" dirty="0">
                <a:solidFill>
                  <a:srgbClr val="800000"/>
                </a:solidFill>
              </a:endParaRPr>
            </a:p>
            <a:p>
              <a:pPr eaLnBrk="1" hangingPunct="1"/>
              <a:r>
                <a:rPr lang="en-US" dirty="0"/>
                <a:t>Class info</a:t>
              </a:r>
              <a:r>
                <a:rPr lang="en-US" dirty="0" smtClean="0"/>
                <a:t>:      </a:t>
              </a:r>
              <a:r>
                <a:rPr lang="en-US" dirty="0" smtClean="0">
                  <a:solidFill>
                    <a:srgbClr val="800000"/>
                  </a:solidFill>
                </a:rPr>
                <a:t>M/W </a:t>
              </a:r>
              <a:r>
                <a:rPr lang="en-US" dirty="0">
                  <a:solidFill>
                    <a:srgbClr val="800000"/>
                  </a:solidFill>
                </a:rPr>
                <a:t>10am-12pm, </a:t>
              </a:r>
              <a:r>
                <a:rPr lang="en-US" dirty="0" smtClean="0">
                  <a:solidFill>
                    <a:srgbClr val="800000"/>
                  </a:solidFill>
                </a:rPr>
                <a:t>3400 </a:t>
              </a:r>
              <a:r>
                <a:rPr lang="en-US" dirty="0" err="1" smtClean="0">
                  <a:solidFill>
                    <a:srgbClr val="800000"/>
                  </a:solidFill>
                </a:rPr>
                <a:t>Boelter</a:t>
              </a:r>
              <a:r>
                <a:rPr lang="en-US" dirty="0" smtClean="0">
                  <a:solidFill>
                    <a:srgbClr val="800000"/>
                  </a:solidFill>
                </a:rPr>
                <a:t> Hall</a:t>
              </a:r>
              <a:endParaRPr lang="en-US" dirty="0">
                <a:solidFill>
                  <a:srgbClr val="800000"/>
                </a:solidFill>
              </a:endParaRPr>
            </a:p>
            <a:p>
              <a:pPr eaLnBrk="1" hangingPunct="1"/>
              <a:r>
                <a:rPr lang="en-US" dirty="0"/>
                <a:t>Office hours: </a:t>
              </a:r>
              <a:r>
                <a:rPr lang="en-US" dirty="0" smtClean="0">
                  <a:solidFill>
                    <a:srgbClr val="800000"/>
                  </a:solidFill>
                </a:rPr>
                <a:t>4549 </a:t>
              </a:r>
              <a:r>
                <a:rPr lang="en-US" dirty="0" err="1" smtClean="0">
                  <a:solidFill>
                    <a:srgbClr val="800000"/>
                  </a:solidFill>
                </a:rPr>
                <a:t>Boelter</a:t>
              </a:r>
              <a:r>
                <a:rPr lang="en-US" dirty="0" smtClean="0">
                  <a:solidFill>
                    <a:srgbClr val="800000"/>
                  </a:solidFill>
                </a:rPr>
                <a:t> Hall</a:t>
              </a:r>
            </a:p>
            <a:p>
              <a:pPr eaLnBrk="1" hangingPunct="1"/>
              <a:r>
                <a:rPr lang="en-US" dirty="0">
                  <a:solidFill>
                    <a:srgbClr val="800000"/>
                  </a:solidFill>
                </a:rPr>
                <a:t> </a:t>
              </a:r>
              <a:r>
                <a:rPr lang="en-US" dirty="0" smtClean="0">
                  <a:solidFill>
                    <a:srgbClr val="800000"/>
                  </a:solidFill>
                </a:rPr>
                <a:t>                       </a:t>
              </a:r>
            </a:p>
            <a:p>
              <a:pPr eaLnBrk="1" hangingPunct="1"/>
              <a:endParaRPr lang="en-US" dirty="0" smtClean="0"/>
            </a:p>
            <a:p>
              <a:pPr eaLnBrk="1" hangingPunct="1"/>
              <a:r>
                <a:rPr lang="en-US" dirty="0" smtClean="0"/>
                <a:t>My Office:     </a:t>
              </a:r>
              <a:r>
                <a:rPr lang="en-US" dirty="0" smtClean="0">
                  <a:solidFill>
                    <a:srgbClr val="800000"/>
                  </a:solidFill>
                </a:rPr>
                <a:t>4531N </a:t>
              </a:r>
              <a:r>
                <a:rPr lang="en-US" dirty="0" err="1" smtClean="0">
                  <a:solidFill>
                    <a:srgbClr val="800000"/>
                  </a:solidFill>
                </a:rPr>
                <a:t>Boelter</a:t>
              </a:r>
              <a:r>
                <a:rPr lang="en-US" dirty="0" smtClean="0">
                  <a:solidFill>
                    <a:srgbClr val="800000"/>
                  </a:solidFill>
                </a:rPr>
                <a:t> Hall</a:t>
              </a:r>
              <a:endParaRPr lang="en-US" dirty="0">
                <a:solidFill>
                  <a:srgbClr val="800000"/>
                </a:solidFill>
              </a:endParaRPr>
            </a:p>
          </p:txBody>
        </p:sp>
        <p:sp>
          <p:nvSpPr>
            <p:cNvPr id="6" name="Text Box 7"/>
            <p:cNvSpPr txBox="1">
              <a:spLocks noChangeArrowheads="1"/>
            </p:cNvSpPr>
            <p:nvPr/>
          </p:nvSpPr>
          <p:spPr bwMode="auto">
            <a:xfrm>
              <a:off x="2924407" y="5596362"/>
              <a:ext cx="547853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 dirty="0" smtClean="0"/>
                <a:t>Mondays </a:t>
              </a:r>
              <a:r>
                <a:rPr lang="en-US" sz="2000" dirty="0"/>
                <a:t>12pm-1pm (</a:t>
              </a:r>
              <a:r>
                <a:rPr lang="en-US" sz="2000" dirty="0">
                  <a:solidFill>
                    <a:srgbClr val="FF0000"/>
                  </a:solidFill>
                </a:rPr>
                <a:t>after class</a:t>
              </a:r>
              <a:r>
                <a:rPr lang="en-US" sz="2000" dirty="0" smtClean="0"/>
                <a:t>)</a:t>
              </a:r>
              <a:br>
                <a:rPr lang="en-US" sz="2000" dirty="0" smtClean="0"/>
              </a:br>
              <a:r>
                <a:rPr lang="en-US" sz="2000" dirty="0" smtClean="0"/>
                <a:t>Wednesdays </a:t>
              </a:r>
              <a:r>
                <a:rPr lang="en-US" sz="2000" dirty="0"/>
                <a:t>9am-10am (</a:t>
              </a:r>
              <a:r>
                <a:rPr lang="en-US" sz="2000" dirty="0">
                  <a:solidFill>
                    <a:srgbClr val="FF0000"/>
                  </a:solidFill>
                </a:rPr>
                <a:t>before class</a:t>
              </a:r>
              <a:r>
                <a:rPr lang="en-US" sz="2000" dirty="0"/>
                <a:t>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90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800" y="2532063"/>
            <a:ext cx="24003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2582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376238"/>
            <a:ext cx="952500" cy="833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152400"/>
            <a:ext cx="6667500" cy="1143000"/>
          </a:xfrm>
        </p:spPr>
        <p:txBody>
          <a:bodyPr/>
          <a:lstStyle/>
          <a:p>
            <a:r>
              <a:rPr lang="en-US" sz="3600" smtClean="0"/>
              <a:t>Carey’s Thoughts on Teaching</a:t>
            </a:r>
          </a:p>
        </p:txBody>
      </p:sp>
      <p:sp>
        <p:nvSpPr>
          <p:cNvPr id="152581" name="Rectangle 5"/>
          <p:cNvSpPr>
            <a:spLocks noChangeArrowheads="1"/>
          </p:cNvSpPr>
          <p:nvPr/>
        </p:nvSpPr>
        <p:spPr bwMode="auto">
          <a:xfrm>
            <a:off x="0" y="5657850"/>
            <a:ext cx="77755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I reserve the right to </a:t>
            </a:r>
            <a:r>
              <a:rPr lang="en-US" sz="2400">
                <a:solidFill>
                  <a:srgbClr val="6600CC"/>
                </a:solidFill>
              </a:rPr>
              <a:t>wait until</a:t>
            </a:r>
            <a:br>
              <a:rPr lang="en-US" sz="2400">
                <a:solidFill>
                  <a:srgbClr val="6600CC"/>
                </a:solidFill>
              </a:rPr>
            </a:br>
            <a:r>
              <a:rPr lang="en-US" sz="2400">
                <a:solidFill>
                  <a:srgbClr val="6600CC"/>
                </a:solidFill>
              </a:rPr>
              <a:t>office hours</a:t>
            </a:r>
            <a:r>
              <a:rPr lang="en-US" sz="2400"/>
              <a:t> to answer advanced questions.</a:t>
            </a:r>
          </a:p>
        </p:txBody>
      </p:sp>
      <p:pic>
        <p:nvPicPr>
          <p:cNvPr id="152584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8" t="-4445" r="19722"/>
          <a:stretch>
            <a:fillRect/>
          </a:stretch>
        </p:blipFill>
        <p:spPr bwMode="auto">
          <a:xfrm>
            <a:off x="8132763" y="9525"/>
            <a:ext cx="328612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2585" name="Rectangle 9"/>
          <p:cNvSpPr>
            <a:spLocks noChangeArrowheads="1"/>
          </p:cNvSpPr>
          <p:nvPr/>
        </p:nvSpPr>
        <p:spPr bwMode="auto">
          <a:xfrm>
            <a:off x="1736725" y="1274763"/>
            <a:ext cx="73279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It’s more important that </a:t>
            </a:r>
            <a:r>
              <a:rPr lang="en-US" sz="2400">
                <a:solidFill>
                  <a:srgbClr val="6600CC"/>
                </a:solidFill>
              </a:rPr>
              <a:t>everyone understand</a:t>
            </a:r>
            <a:r>
              <a:rPr lang="en-US" sz="2400"/>
              <a:t> </a:t>
            </a:r>
            <a:br>
              <a:rPr lang="en-US" sz="2400"/>
            </a:br>
            <a:r>
              <a:rPr lang="en-US" sz="2400"/>
              <a:t>a topic than I </a:t>
            </a:r>
            <a:r>
              <a:rPr lang="en-US" sz="2400">
                <a:solidFill>
                  <a:srgbClr val="6600CC"/>
                </a:solidFill>
              </a:rPr>
              <a:t>finish a lecture on time</a:t>
            </a:r>
            <a:r>
              <a:rPr lang="en-US" sz="2400"/>
              <a:t>.</a:t>
            </a:r>
          </a:p>
        </p:txBody>
      </p:sp>
      <p:sp>
        <p:nvSpPr>
          <p:cNvPr id="152586" name="Rectangle 10"/>
          <p:cNvSpPr>
            <a:spLocks noChangeArrowheads="1"/>
          </p:cNvSpPr>
          <p:nvPr/>
        </p:nvSpPr>
        <p:spPr bwMode="auto">
          <a:xfrm>
            <a:off x="339725" y="2401888"/>
            <a:ext cx="61087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/>
              <a:t>Don’t be shy!!!</a:t>
            </a:r>
          </a:p>
          <a:p>
            <a:pPr algn="ctr"/>
            <a:r>
              <a:rPr lang="en-US" sz="2400" dirty="0"/>
              <a:t>If something </a:t>
            </a:r>
            <a:r>
              <a:rPr lang="en-US" sz="2400" dirty="0">
                <a:solidFill>
                  <a:srgbClr val="6600CC"/>
                </a:solidFill>
              </a:rPr>
              <a:t>confuses you</a:t>
            </a:r>
            <a:r>
              <a:rPr lang="en-US" sz="2400" dirty="0"/>
              <a:t>…</a:t>
            </a:r>
          </a:p>
        </p:txBody>
      </p:sp>
      <p:sp>
        <p:nvSpPr>
          <p:cNvPr id="152591" name="AutoShape 15"/>
          <p:cNvSpPr>
            <a:spLocks noChangeArrowheads="1"/>
          </p:cNvSpPr>
          <p:nvPr/>
        </p:nvSpPr>
        <p:spPr bwMode="auto">
          <a:xfrm>
            <a:off x="7189788" y="2087563"/>
            <a:ext cx="1714500" cy="698500"/>
          </a:xfrm>
          <a:prstGeom prst="cloudCallout">
            <a:avLst>
              <a:gd name="adj1" fmla="val -55185"/>
              <a:gd name="adj2" fmla="val 9840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200"/>
              <a:t>Blah blah blah blah blah</a:t>
            </a:r>
          </a:p>
        </p:txBody>
      </p:sp>
      <p:sp>
        <p:nvSpPr>
          <p:cNvPr id="152589" name="Text Box 13"/>
          <p:cNvSpPr txBox="1">
            <a:spLocks noChangeArrowheads="1"/>
          </p:cNvSpPr>
          <p:nvPr/>
        </p:nvSpPr>
        <p:spPr bwMode="auto">
          <a:xfrm>
            <a:off x="7923213" y="2381250"/>
            <a:ext cx="58261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FF3300"/>
                </a:solidFill>
              </a:rPr>
              <a:t>?</a:t>
            </a:r>
          </a:p>
        </p:txBody>
      </p:sp>
      <p:sp>
        <p:nvSpPr>
          <p:cNvPr id="152592" name="Rectangle 16"/>
          <p:cNvSpPr>
            <a:spLocks noChangeArrowheads="1"/>
          </p:cNvSpPr>
          <p:nvPr/>
        </p:nvSpPr>
        <p:spPr bwMode="auto">
          <a:xfrm>
            <a:off x="573088" y="3248025"/>
            <a:ext cx="5862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it probably </a:t>
            </a:r>
            <a:r>
              <a:rPr lang="en-US" sz="2400">
                <a:solidFill>
                  <a:srgbClr val="6600CC"/>
                </a:solidFill>
              </a:rPr>
              <a:t>confuses 5 other people</a:t>
            </a:r>
            <a:r>
              <a:rPr lang="en-US" sz="2400"/>
              <a:t> too.</a:t>
            </a:r>
          </a:p>
        </p:txBody>
      </p:sp>
      <p:sp>
        <p:nvSpPr>
          <p:cNvPr id="152593" name="Text Box 17"/>
          <p:cNvSpPr txBox="1">
            <a:spLocks noChangeArrowheads="1"/>
          </p:cNvSpPr>
          <p:nvPr/>
        </p:nvSpPr>
        <p:spPr bwMode="auto">
          <a:xfrm>
            <a:off x="8304213" y="2674938"/>
            <a:ext cx="58261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FF3300"/>
                </a:solidFill>
              </a:rPr>
              <a:t>?</a:t>
            </a:r>
          </a:p>
        </p:txBody>
      </p:sp>
      <p:sp>
        <p:nvSpPr>
          <p:cNvPr id="152594" name="Text Box 18"/>
          <p:cNvSpPr txBox="1">
            <a:spLocks noChangeArrowheads="1"/>
          </p:cNvSpPr>
          <p:nvPr/>
        </p:nvSpPr>
        <p:spPr bwMode="auto">
          <a:xfrm>
            <a:off x="7253288" y="2403475"/>
            <a:ext cx="58261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FF3300"/>
                </a:solidFill>
              </a:rPr>
              <a:t>?</a:t>
            </a:r>
          </a:p>
        </p:txBody>
      </p:sp>
      <p:sp>
        <p:nvSpPr>
          <p:cNvPr id="152595" name="Text Box 19"/>
          <p:cNvSpPr txBox="1">
            <a:spLocks noChangeArrowheads="1"/>
          </p:cNvSpPr>
          <p:nvPr/>
        </p:nvSpPr>
        <p:spPr bwMode="auto">
          <a:xfrm>
            <a:off x="8628063" y="2416175"/>
            <a:ext cx="58261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FF3300"/>
                </a:solidFill>
              </a:rPr>
              <a:t>?</a:t>
            </a:r>
          </a:p>
        </p:txBody>
      </p:sp>
      <p:sp>
        <p:nvSpPr>
          <p:cNvPr id="152596" name="Text Box 20"/>
          <p:cNvSpPr txBox="1">
            <a:spLocks noChangeArrowheads="1"/>
          </p:cNvSpPr>
          <p:nvPr/>
        </p:nvSpPr>
        <p:spPr bwMode="auto">
          <a:xfrm>
            <a:off x="7737475" y="2616200"/>
            <a:ext cx="58261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FF3300"/>
                </a:solidFill>
              </a:rPr>
              <a:t>?</a:t>
            </a:r>
          </a:p>
        </p:txBody>
      </p:sp>
      <p:sp>
        <p:nvSpPr>
          <p:cNvPr id="152597" name="Rectangle 21"/>
          <p:cNvSpPr>
            <a:spLocks noChangeArrowheads="1"/>
          </p:cNvSpPr>
          <p:nvPr/>
        </p:nvSpPr>
        <p:spPr bwMode="auto">
          <a:xfrm>
            <a:off x="149225" y="3687763"/>
            <a:ext cx="63801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So </a:t>
            </a:r>
            <a:r>
              <a:rPr lang="en-US" sz="2400">
                <a:solidFill>
                  <a:srgbClr val="6600CC"/>
                </a:solidFill>
              </a:rPr>
              <a:t>always ask questions </a:t>
            </a:r>
            <a:r>
              <a:rPr lang="en-US" sz="2400"/>
              <a:t>if you’re confused!</a:t>
            </a:r>
          </a:p>
        </p:txBody>
      </p:sp>
      <p:sp>
        <p:nvSpPr>
          <p:cNvPr id="152598" name="Rectangle 22"/>
          <p:cNvSpPr>
            <a:spLocks noChangeArrowheads="1"/>
          </p:cNvSpPr>
          <p:nvPr/>
        </p:nvSpPr>
        <p:spPr bwMode="auto">
          <a:xfrm>
            <a:off x="1898650" y="4641850"/>
            <a:ext cx="57467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Always save more </a:t>
            </a:r>
            <a:r>
              <a:rPr lang="en-US" sz="2400">
                <a:solidFill>
                  <a:srgbClr val="6600CC"/>
                </a:solidFill>
              </a:rPr>
              <a:t>advanced questions</a:t>
            </a:r>
            <a:r>
              <a:rPr lang="en-US" sz="2400"/>
              <a:t> for office hours or break.</a:t>
            </a:r>
          </a:p>
        </p:txBody>
      </p:sp>
      <p:pic>
        <p:nvPicPr>
          <p:cNvPr id="152603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775" y="5260975"/>
            <a:ext cx="1755775" cy="1363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2604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1158875"/>
            <a:ext cx="1492250" cy="1498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2605" name="Line 29"/>
          <p:cNvSpPr>
            <a:spLocks noChangeShapeType="1"/>
          </p:cNvSpPr>
          <p:nvPr/>
        </p:nvSpPr>
        <p:spPr bwMode="auto">
          <a:xfrm>
            <a:off x="438150" y="1082675"/>
            <a:ext cx="1614488" cy="1622425"/>
          </a:xfrm>
          <a:prstGeom prst="line">
            <a:avLst/>
          </a:prstGeom>
          <a:noFill/>
          <a:ln w="1270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52608" name="Group 32"/>
          <p:cNvGrpSpPr>
            <a:grpSpLocks/>
          </p:cNvGrpSpPr>
          <p:nvPr/>
        </p:nvGrpSpPr>
        <p:grpSpPr bwMode="auto">
          <a:xfrm>
            <a:off x="1485900" y="1120775"/>
            <a:ext cx="6315075" cy="3400425"/>
            <a:chOff x="936" y="706"/>
            <a:chExt cx="3978" cy="2142"/>
          </a:xfrm>
        </p:grpSpPr>
        <p:pic>
          <p:nvPicPr>
            <p:cNvPr id="152602" name="Picture 2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" y="706"/>
              <a:ext cx="3978" cy="21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2606" name="Picture 3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6" y="1510"/>
              <a:ext cx="852" cy="1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2607" name="Picture 31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8" y="2072"/>
              <a:ext cx="828" cy="7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2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2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2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2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2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52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52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2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2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52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52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81" grpId="0"/>
      <p:bldP spid="152585" grpId="0"/>
      <p:bldP spid="152586" grpId="0"/>
      <p:bldP spid="152591" grpId="0" animBg="1"/>
      <p:bldP spid="152591" grpId="1" animBg="1"/>
      <p:bldP spid="152589" grpId="0"/>
      <p:bldP spid="152592" grpId="0"/>
      <p:bldP spid="152593" grpId="0"/>
      <p:bldP spid="152594" grpId="0"/>
      <p:bldP spid="152595" grpId="0"/>
      <p:bldP spid="152596" grpId="0"/>
      <p:bldP spid="152597" grpId="0"/>
      <p:bldP spid="152598" grpId="0"/>
      <p:bldP spid="15260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-158496"/>
            <a:ext cx="8077200" cy="1143000"/>
          </a:xfrm>
          <a:noFill/>
        </p:spPr>
        <p:txBody>
          <a:bodyPr/>
          <a:lstStyle/>
          <a:p>
            <a:pPr eaLnBrk="1" hangingPunct="1"/>
            <a:r>
              <a:rPr lang="en-US" sz="4000" dirty="0" smtClean="0"/>
              <a:t>Letters </a:t>
            </a:r>
            <a:r>
              <a:rPr lang="en-US" sz="4000" smtClean="0"/>
              <a:t>of Recommendation</a:t>
            </a:r>
            <a:endParaRPr lang="en-US" sz="4000" dirty="0" smtClean="0"/>
          </a:p>
        </p:txBody>
      </p:sp>
      <p:sp>
        <p:nvSpPr>
          <p:cNvPr id="17412" name="Text Box 5"/>
          <p:cNvSpPr txBox="1">
            <a:spLocks noChangeArrowheads="1"/>
          </p:cNvSpPr>
          <p:nvPr/>
        </p:nvSpPr>
        <p:spPr bwMode="auto">
          <a:xfrm>
            <a:off x="381000" y="1053145"/>
            <a:ext cx="838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 smtClean="0"/>
              <a:t>If you want a letter of recommendation from me…</a:t>
            </a:r>
            <a:endParaRPr lang="en-US" dirty="0">
              <a:solidFill>
                <a:srgbClr val="6600CC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66" y="1662557"/>
            <a:ext cx="5909625" cy="2653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460248" y="4497385"/>
            <a:ext cx="8382000" cy="200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 smtClean="0"/>
              <a:t>Make sure to </a:t>
            </a:r>
            <a:r>
              <a:rPr lang="en-US" i="1" dirty="0" smtClean="0">
                <a:solidFill>
                  <a:srgbClr val="FF0000"/>
                </a:solidFill>
              </a:rPr>
              <a:t>come to office hours every week </a:t>
            </a:r>
            <a:r>
              <a:rPr lang="en-US" dirty="0" smtClean="0"/>
              <a:t>so I get to know you: your hobbies, accomplishments, goals, </a:t>
            </a:r>
            <a:r>
              <a:rPr lang="en-US" dirty="0" err="1" smtClean="0"/>
              <a:t>etc</a:t>
            </a:r>
            <a:r>
              <a:rPr lang="en-US" dirty="0" smtClean="0"/>
              <a:t>!  </a:t>
            </a:r>
            <a:br>
              <a:rPr lang="en-US" dirty="0" smtClean="0"/>
            </a:br>
            <a:endParaRPr lang="en-US" sz="1400" dirty="0" smtClean="0"/>
          </a:p>
          <a:p>
            <a:pPr algn="ctr" eaLnBrk="1" hangingPunct="1"/>
            <a:r>
              <a:rPr lang="en-US" dirty="0" smtClean="0"/>
              <a:t>If I don’t know you </a:t>
            </a:r>
            <a:r>
              <a:rPr lang="en-US" dirty="0" smtClean="0">
                <a:solidFill>
                  <a:srgbClr val="FF0000"/>
                </a:solidFill>
              </a:rPr>
              <a:t>extremely well</a:t>
            </a:r>
            <a:r>
              <a:rPr lang="en-US" dirty="0" smtClean="0"/>
              <a:t>, I won’t write a letter!</a:t>
            </a:r>
            <a:br>
              <a:rPr lang="en-US" dirty="0" smtClean="0"/>
            </a:br>
            <a:endParaRPr lang="en-US" sz="1200" dirty="0" smtClean="0"/>
          </a:p>
          <a:p>
            <a:pPr algn="ctr" eaLnBrk="1" hangingPunct="1"/>
            <a:r>
              <a:rPr lang="en-US" dirty="0" smtClean="0">
                <a:solidFill>
                  <a:srgbClr val="6600CC"/>
                </a:solidFill>
              </a:rPr>
              <a:t>(Oh, and also make sure to get an A in CS32 </a:t>
            </a:r>
            <a:r>
              <a:rPr lang="en-US" dirty="0" smtClean="0">
                <a:solidFill>
                  <a:srgbClr val="6600CC"/>
                </a:solidFill>
                <a:sym typeface="Wingdings" pitchFamily="2" charset="2"/>
              </a:rPr>
              <a:t></a:t>
            </a:r>
            <a:r>
              <a:rPr lang="en-US" dirty="0" smtClean="0">
                <a:solidFill>
                  <a:srgbClr val="6600CC"/>
                </a:solidFill>
              </a:rPr>
              <a:t>)</a:t>
            </a:r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95750" y="3905250"/>
            <a:ext cx="57150" cy="114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66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00025" y="3862372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Calibri" panose="020F0502020204030204" pitchFamily="34" charset="0"/>
              </a:rPr>
              <a:t>5</a:t>
            </a:r>
            <a:endParaRPr lang="en-US" sz="9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65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for a fun game!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62" y="1309892"/>
            <a:ext cx="8328042" cy="4567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8780" y="6177673"/>
            <a:ext cx="8568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 this guy a </a:t>
            </a:r>
            <a:r>
              <a:rPr lang="en-US" dirty="0" smtClean="0">
                <a:solidFill>
                  <a:srgbClr val="0070C0"/>
                </a:solidFill>
              </a:rPr>
              <a:t>programming language inventor</a:t>
            </a:r>
            <a:r>
              <a:rPr lang="en-US" dirty="0" smtClean="0"/>
              <a:t>… or a </a:t>
            </a:r>
            <a:r>
              <a:rPr lang="en-US" dirty="0" smtClean="0">
                <a:solidFill>
                  <a:srgbClr val="FF0000"/>
                </a:solidFill>
              </a:rPr>
              <a:t>SERIAL KILLER?!?!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47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Box 4"/>
          <p:cNvSpPr txBox="1">
            <a:spLocks noChangeArrowheads="1"/>
          </p:cNvSpPr>
          <p:nvPr/>
        </p:nvSpPr>
        <p:spPr bwMode="auto">
          <a:xfrm>
            <a:off x="1049226" y="464119"/>
            <a:ext cx="704872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3600" dirty="0"/>
              <a:t>Alright… </a:t>
            </a:r>
            <a:r>
              <a:rPr lang="en-US" sz="3600" dirty="0">
                <a:solidFill>
                  <a:srgbClr val="800000"/>
                </a:solidFill>
              </a:rPr>
              <a:t>Enough </a:t>
            </a:r>
            <a:r>
              <a:rPr lang="en-US" sz="3600" dirty="0" smtClean="0">
                <a:solidFill>
                  <a:srgbClr val="800000"/>
                </a:solidFill>
              </a:rPr>
              <a:t>administration!</a:t>
            </a:r>
            <a:endParaRPr lang="en-US" sz="3600" dirty="0">
              <a:solidFill>
                <a:srgbClr val="800000"/>
              </a:solidFill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755859" y="1503215"/>
            <a:ext cx="36631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3200" dirty="0" smtClean="0"/>
              <a:t>Let’s learn about…</a:t>
            </a:r>
            <a:endParaRPr lang="en-US" sz="3200" dirty="0">
              <a:solidFill>
                <a:srgbClr val="8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776099" y="2644136"/>
            <a:ext cx="3588299" cy="3272614"/>
            <a:chOff x="1497341" y="3797998"/>
            <a:chExt cx="2953053" cy="245547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2023" y="4317733"/>
              <a:ext cx="2063689" cy="1935740"/>
            </a:xfrm>
            <a:prstGeom prst="rect">
              <a:avLst/>
            </a:prstGeom>
          </p:spPr>
        </p:pic>
        <p:sp>
          <p:nvSpPr>
            <p:cNvPr id="10" name="Text Box 4"/>
            <p:cNvSpPr txBox="1">
              <a:spLocks noChangeArrowheads="1"/>
            </p:cNvSpPr>
            <p:nvPr/>
          </p:nvSpPr>
          <p:spPr bwMode="auto">
            <a:xfrm>
              <a:off x="1497341" y="3797998"/>
              <a:ext cx="295305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2800" dirty="0" smtClean="0">
                  <a:solidFill>
                    <a:srgbClr val="FF0000"/>
                  </a:solidFill>
                </a:rPr>
                <a:t>Data Structures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84946" y="2644136"/>
            <a:ext cx="3088633" cy="3919064"/>
            <a:chOff x="5563498" y="3807051"/>
            <a:chExt cx="2541844" cy="2940511"/>
          </a:xfrm>
        </p:grpSpPr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6075620" y="3807051"/>
              <a:ext cx="202972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2800" dirty="0" smtClean="0">
                  <a:solidFill>
                    <a:srgbClr val="FF0000"/>
                  </a:solidFill>
                </a:rPr>
                <a:t>Algorithms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5563498" y="4042462"/>
              <a:ext cx="2541844" cy="2705100"/>
              <a:chOff x="5611091" y="4042462"/>
              <a:chExt cx="2541844" cy="270510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193"/>
              <a:stretch/>
            </p:blipFill>
            <p:spPr>
              <a:xfrm>
                <a:off x="6075620" y="4042462"/>
                <a:ext cx="2077315" cy="27051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5611091" y="4558145"/>
                <a:ext cx="831273" cy="8368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762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What is an Algorithm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323850" y="933450"/>
            <a:ext cx="8001000" cy="993775"/>
            <a:chOff x="192" y="690"/>
            <a:chExt cx="5040" cy="626"/>
          </a:xfrm>
        </p:grpSpPr>
        <p:sp>
          <p:nvSpPr>
            <p:cNvPr id="22534" name="Rectangle 4"/>
            <p:cNvSpPr>
              <a:spLocks noChangeArrowheads="1"/>
            </p:cNvSpPr>
            <p:nvPr/>
          </p:nvSpPr>
          <p:spPr bwMode="auto">
            <a:xfrm>
              <a:off x="192" y="720"/>
              <a:ext cx="5040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sz="2800" dirty="0">
                  <a:cs typeface="Courier New" pitchFamily="49" charset="0"/>
                </a:rPr>
                <a:t>      An </a:t>
              </a:r>
              <a:r>
                <a:rPr lang="en-US" sz="2800" dirty="0">
                  <a:solidFill>
                    <a:srgbClr val="008080"/>
                  </a:solidFill>
                  <a:cs typeface="Courier New" pitchFamily="49" charset="0"/>
                </a:rPr>
                <a:t>algorithm</a:t>
              </a:r>
              <a:r>
                <a:rPr lang="en-US" sz="2800" dirty="0">
                  <a:cs typeface="Courier New" pitchFamily="49" charset="0"/>
                </a:rPr>
                <a:t> is a set of </a:t>
              </a:r>
              <a:r>
                <a:rPr lang="en-US" sz="2800" dirty="0">
                  <a:solidFill>
                    <a:srgbClr val="800000"/>
                  </a:solidFill>
                  <a:cs typeface="Courier New" pitchFamily="49" charset="0"/>
                </a:rPr>
                <a:t>instructions/steps  </a:t>
              </a:r>
              <a:br>
                <a:rPr lang="en-US" sz="2800" dirty="0">
                  <a:solidFill>
                    <a:srgbClr val="800000"/>
                  </a:solidFill>
                  <a:cs typeface="Courier New" pitchFamily="49" charset="0"/>
                </a:rPr>
              </a:br>
              <a:r>
                <a:rPr lang="en-US" sz="2800" dirty="0">
                  <a:solidFill>
                    <a:srgbClr val="800000"/>
                  </a:solidFill>
                  <a:cs typeface="Courier New" pitchFamily="49" charset="0"/>
                </a:rPr>
                <a:t>      </a:t>
              </a:r>
              <a:r>
                <a:rPr lang="en-US" sz="2800" dirty="0">
                  <a:cs typeface="Courier New" pitchFamily="49" charset="0"/>
                </a:rPr>
                <a:t>that </a:t>
              </a:r>
              <a:r>
                <a:rPr lang="en-US" sz="2800" dirty="0" smtClean="0">
                  <a:cs typeface="Courier New" pitchFamily="49" charset="0"/>
                </a:rPr>
                <a:t>solves </a:t>
              </a:r>
              <a:r>
                <a:rPr lang="en-US" sz="2800" dirty="0">
                  <a:cs typeface="Courier New" pitchFamily="49" charset="0"/>
                </a:rPr>
                <a:t>a particular problem. </a:t>
              </a:r>
              <a:endParaRPr lang="en-US" sz="2800" dirty="0"/>
            </a:p>
          </p:txBody>
        </p:sp>
        <p:pic>
          <p:nvPicPr>
            <p:cNvPr id="22535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9999" r="28125" b="10001"/>
            <a:stretch>
              <a:fillRect/>
            </a:stretch>
          </p:blipFill>
          <p:spPr bwMode="auto">
            <a:xfrm>
              <a:off x="231" y="690"/>
              <a:ext cx="336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537" name="Text Box 9"/>
          <p:cNvSpPr txBox="1">
            <a:spLocks noChangeArrowheads="1"/>
          </p:cNvSpPr>
          <p:nvPr/>
        </p:nvSpPr>
        <p:spPr bwMode="auto">
          <a:xfrm>
            <a:off x="1949450" y="2354263"/>
            <a:ext cx="43449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Each algorithm operates </a:t>
            </a:r>
            <a:br>
              <a:rPr lang="en-US" sz="2400"/>
            </a:br>
            <a:r>
              <a:rPr lang="en-US" sz="2400"/>
              <a:t>on </a:t>
            </a:r>
            <a:r>
              <a:rPr lang="en-US" sz="2400">
                <a:solidFill>
                  <a:srgbClr val="6600CC"/>
                </a:solidFill>
              </a:rPr>
              <a:t>input data.</a:t>
            </a:r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2719388" y="3503613"/>
            <a:ext cx="42449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Each algorithm produces </a:t>
            </a:r>
            <a:br>
              <a:rPr lang="en-US" sz="2400"/>
            </a:br>
            <a:r>
              <a:rPr lang="en-US" sz="2400"/>
              <a:t>an </a:t>
            </a:r>
            <a:r>
              <a:rPr lang="en-US" sz="2400">
                <a:solidFill>
                  <a:srgbClr val="6600CC"/>
                </a:solidFill>
              </a:rPr>
              <a:t>output result</a:t>
            </a:r>
            <a:r>
              <a:rPr lang="en-US" sz="2400"/>
              <a:t>.</a:t>
            </a:r>
          </a:p>
        </p:txBody>
      </p:sp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-517525" y="4570413"/>
            <a:ext cx="91757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Each algorithm can be classified by </a:t>
            </a:r>
            <a:br>
              <a:rPr lang="en-US" sz="2400"/>
            </a:br>
            <a:r>
              <a:rPr lang="en-US" sz="2400">
                <a:solidFill>
                  <a:srgbClr val="6600CC"/>
                </a:solidFill>
              </a:rPr>
              <a:t>how long it takes to run</a:t>
            </a:r>
            <a:r>
              <a:rPr lang="en-US" sz="2400"/>
              <a:t> on a particular input.</a:t>
            </a:r>
          </a:p>
        </p:txBody>
      </p:sp>
      <p:sp>
        <p:nvSpPr>
          <p:cNvPr id="22541" name="Text Box 13"/>
          <p:cNvSpPr txBox="1">
            <a:spLocks noChangeArrowheads="1"/>
          </p:cNvSpPr>
          <p:nvPr/>
        </p:nvSpPr>
        <p:spPr bwMode="auto">
          <a:xfrm>
            <a:off x="368300" y="5776913"/>
            <a:ext cx="91757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Each algorithm can be classified by </a:t>
            </a:r>
            <a:br>
              <a:rPr lang="en-US" sz="2400"/>
            </a:br>
            <a:r>
              <a:rPr lang="en-US" sz="2400">
                <a:solidFill>
                  <a:srgbClr val="6600CC"/>
                </a:solidFill>
              </a:rPr>
              <a:t>the quality of its results.</a:t>
            </a:r>
            <a:endParaRPr lang="en-US" sz="2400"/>
          </a:p>
        </p:txBody>
      </p:sp>
      <p:pic>
        <p:nvPicPr>
          <p:cNvPr id="22542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388" y="2193925"/>
            <a:ext cx="123825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545" name="WordArt 17"/>
          <p:cNvSpPr>
            <a:spLocks noChangeArrowheads="1" noChangeShapeType="1" noTextEdit="1"/>
          </p:cNvSpPr>
          <p:nvPr/>
        </p:nvSpPr>
        <p:spPr bwMode="auto">
          <a:xfrm>
            <a:off x="2246313" y="3441700"/>
            <a:ext cx="582612" cy="1008063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10495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80000"/>
                    </a:srgbClr>
                  </a:outerShdw>
                </a:effectLst>
                <a:latin typeface="Impact"/>
              </a:rPr>
              <a:t>42</a:t>
            </a:r>
          </a:p>
        </p:txBody>
      </p:sp>
      <p:pic>
        <p:nvPicPr>
          <p:cNvPr id="22546" name="Picture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825" y="4232275"/>
            <a:ext cx="1463675" cy="153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47" name="Picture 1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13" y="5535613"/>
            <a:ext cx="1328737" cy="1322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7" grpId="0"/>
      <p:bldP spid="22538" grpId="0"/>
      <p:bldP spid="22540" grpId="0"/>
      <p:bldP spid="22541" grpId="0"/>
      <p:bldP spid="2254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>
          <a:xfrm>
            <a:off x="744538" y="0"/>
            <a:ext cx="7772400" cy="1143000"/>
          </a:xfrm>
        </p:spPr>
        <p:txBody>
          <a:bodyPr/>
          <a:lstStyle/>
          <a:p>
            <a:r>
              <a:rPr lang="en-US" sz="3200" smtClean="0"/>
              <a:t>Algorithm Comparison</a:t>
            </a:r>
            <a:br>
              <a:rPr lang="en-US" sz="3200" smtClean="0"/>
            </a:br>
            <a:r>
              <a:rPr lang="en-US" sz="3200" smtClean="0">
                <a:solidFill>
                  <a:srgbClr val="6600CC"/>
                </a:solidFill>
              </a:rPr>
              <a:t>“Guess My Word”</a:t>
            </a:r>
          </a:p>
        </p:txBody>
      </p:sp>
      <p:sp>
        <p:nvSpPr>
          <p:cNvPr id="134148" name="Text Box 4"/>
          <p:cNvSpPr txBox="1">
            <a:spLocks noChangeArrowheads="1"/>
          </p:cNvSpPr>
          <p:nvPr/>
        </p:nvSpPr>
        <p:spPr bwMode="auto">
          <a:xfrm>
            <a:off x="812800" y="1492250"/>
            <a:ext cx="7642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Let’s say you’re building a word guessing game.</a:t>
            </a:r>
          </a:p>
        </p:txBody>
      </p:sp>
      <p:sp>
        <p:nvSpPr>
          <p:cNvPr id="134149" name="Text Box 5"/>
          <p:cNvSpPr txBox="1">
            <a:spLocks noChangeArrowheads="1"/>
          </p:cNvSpPr>
          <p:nvPr/>
        </p:nvSpPr>
        <p:spPr bwMode="auto">
          <a:xfrm>
            <a:off x="957263" y="2308225"/>
            <a:ext cx="34829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The user secretly picks a random word from the dictionary.</a:t>
            </a:r>
          </a:p>
        </p:txBody>
      </p:sp>
      <p:sp>
        <p:nvSpPr>
          <p:cNvPr id="134150" name="Text Box 6"/>
          <p:cNvSpPr txBox="1">
            <a:spLocks noChangeArrowheads="1"/>
          </p:cNvSpPr>
          <p:nvPr/>
        </p:nvSpPr>
        <p:spPr bwMode="auto">
          <a:xfrm>
            <a:off x="3732213" y="4086225"/>
            <a:ext cx="47545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Our program then must figure out what word the user picked.</a:t>
            </a:r>
          </a:p>
        </p:txBody>
      </p:sp>
      <p:sp>
        <p:nvSpPr>
          <p:cNvPr id="134152" name="WordArt 8"/>
          <p:cNvSpPr>
            <a:spLocks noChangeArrowheads="1" noChangeShapeType="1" noTextEdit="1"/>
          </p:cNvSpPr>
          <p:nvPr/>
        </p:nvSpPr>
        <p:spPr bwMode="auto">
          <a:xfrm>
            <a:off x="5002213" y="2597150"/>
            <a:ext cx="2152650" cy="5715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Impact"/>
              </a:rPr>
              <a:t>ichthyology</a:t>
            </a:r>
          </a:p>
        </p:txBody>
      </p:sp>
      <p:sp>
        <p:nvSpPr>
          <p:cNvPr id="134154" name="Text Box 10"/>
          <p:cNvSpPr txBox="1">
            <a:spLocks noChangeArrowheads="1"/>
          </p:cNvSpPr>
          <p:nvPr/>
        </p:nvSpPr>
        <p:spPr bwMode="auto">
          <a:xfrm>
            <a:off x="1273175" y="5818188"/>
            <a:ext cx="6529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/>
              <a:t>Let’s consider </a:t>
            </a:r>
            <a:r>
              <a:rPr lang="en-US" sz="2400" dirty="0" smtClean="0">
                <a:solidFill>
                  <a:srgbClr val="FF0000"/>
                </a:solidFill>
              </a:rPr>
              <a:t>two </a:t>
            </a:r>
            <a:r>
              <a:rPr lang="en-US" sz="2400" dirty="0" smtClean="0"/>
              <a:t>different </a:t>
            </a:r>
            <a:r>
              <a:rPr lang="en-US" sz="2400" dirty="0"/>
              <a:t>algorithms…</a:t>
            </a:r>
          </a:p>
        </p:txBody>
      </p:sp>
      <p:pic>
        <p:nvPicPr>
          <p:cNvPr id="13415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513" y="3578225"/>
            <a:ext cx="1822450" cy="186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156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2001838"/>
            <a:ext cx="2101850" cy="188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000"/>
                                        <p:tgtEl>
                                          <p:spTgt spid="134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3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34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49" grpId="0"/>
      <p:bldP spid="134150" grpId="0"/>
      <p:bldP spid="134152" grpId="0" animBg="1"/>
      <p:bldP spid="134152" grpId="1" animBg="1"/>
      <p:bldP spid="13415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3" name="Text Box 3"/>
          <p:cNvSpPr txBox="1">
            <a:spLocks noChangeArrowheads="1"/>
          </p:cNvSpPr>
          <p:nvPr/>
        </p:nvSpPr>
        <p:spPr bwMode="auto">
          <a:xfrm>
            <a:off x="585788" y="1268413"/>
            <a:ext cx="80137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/>
              <a:t>Let’s try a </a:t>
            </a:r>
            <a:r>
              <a:rPr lang="en-US" sz="2400" dirty="0" smtClean="0"/>
              <a:t>simple algorithm</a:t>
            </a:r>
            <a:r>
              <a:rPr lang="en-US" sz="2400" dirty="0"/>
              <a:t>: We’ll </a:t>
            </a:r>
            <a:r>
              <a:rPr lang="en-US" sz="2400" dirty="0">
                <a:solidFill>
                  <a:srgbClr val="6600CC"/>
                </a:solidFill>
              </a:rPr>
              <a:t>search linearly from top to bottom</a:t>
            </a:r>
            <a:r>
              <a:rPr lang="en-US" sz="2400" dirty="0"/>
              <a:t> and ask the user about each word:</a:t>
            </a:r>
          </a:p>
        </p:txBody>
      </p:sp>
      <p:sp>
        <p:nvSpPr>
          <p:cNvPr id="138244" name="Text Box 4"/>
          <p:cNvSpPr txBox="1">
            <a:spLocks noChangeArrowheads="1"/>
          </p:cNvSpPr>
          <p:nvPr/>
        </p:nvSpPr>
        <p:spPr bwMode="auto">
          <a:xfrm>
            <a:off x="938213" y="2235188"/>
            <a:ext cx="7642225" cy="283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1000" dirty="0"/>
          </a:p>
          <a:p>
            <a:r>
              <a:rPr lang="en-US" sz="2400" dirty="0">
                <a:solidFill>
                  <a:srgbClr val="003399"/>
                </a:solidFill>
              </a:rPr>
              <a:t>    j = 0	</a:t>
            </a:r>
          </a:p>
          <a:p>
            <a:r>
              <a:rPr lang="en-US" sz="2400" dirty="0">
                <a:solidFill>
                  <a:srgbClr val="003399"/>
                </a:solidFill>
              </a:rPr>
              <a:t>    While I haven’t guessed the user’s </a:t>
            </a:r>
            <a:r>
              <a:rPr lang="en-US" sz="2400" dirty="0" smtClean="0">
                <a:solidFill>
                  <a:srgbClr val="003399"/>
                </a:solidFill>
              </a:rPr>
              <a:t>word</a:t>
            </a:r>
          </a:p>
          <a:p>
            <a:r>
              <a:rPr lang="en-US" sz="2400" dirty="0">
                <a:solidFill>
                  <a:srgbClr val="003399"/>
                </a:solidFill>
              </a:rPr>
              <a:t> </a:t>
            </a:r>
            <a:r>
              <a:rPr lang="en-US" sz="2400" dirty="0" smtClean="0">
                <a:solidFill>
                  <a:srgbClr val="003399"/>
                </a:solidFill>
              </a:rPr>
              <a:t>   </a:t>
            </a:r>
            <a:r>
              <a:rPr lang="en-US" sz="1800" dirty="0" smtClean="0">
                <a:solidFill>
                  <a:srgbClr val="003399"/>
                </a:solidFill>
              </a:rPr>
              <a:t>{</a:t>
            </a:r>
            <a:endParaRPr lang="en-US" sz="2800" dirty="0">
              <a:solidFill>
                <a:srgbClr val="003399"/>
              </a:solidFill>
            </a:endParaRPr>
          </a:p>
          <a:p>
            <a:r>
              <a:rPr lang="en-US" sz="2400" dirty="0">
                <a:solidFill>
                  <a:srgbClr val="003399"/>
                </a:solidFill>
              </a:rPr>
              <a:t>        Select </a:t>
            </a:r>
            <a:r>
              <a:rPr lang="en-US" sz="2400" dirty="0">
                <a:solidFill>
                  <a:srgbClr val="006666"/>
                </a:solidFill>
              </a:rPr>
              <a:t>word j </a:t>
            </a:r>
            <a:r>
              <a:rPr lang="en-US" sz="2400" dirty="0">
                <a:solidFill>
                  <a:srgbClr val="003399"/>
                </a:solidFill>
              </a:rPr>
              <a:t>from the dictionary</a:t>
            </a:r>
          </a:p>
          <a:p>
            <a:r>
              <a:rPr lang="en-US" sz="2400" dirty="0">
                <a:solidFill>
                  <a:srgbClr val="003399"/>
                </a:solidFill>
              </a:rPr>
              <a:t>       Ask the user if </a:t>
            </a:r>
            <a:r>
              <a:rPr lang="en-US" sz="2400" dirty="0">
                <a:solidFill>
                  <a:srgbClr val="006666"/>
                </a:solidFill>
              </a:rPr>
              <a:t>word j </a:t>
            </a:r>
            <a:r>
              <a:rPr lang="en-US" sz="2400" dirty="0">
                <a:solidFill>
                  <a:srgbClr val="003399"/>
                </a:solidFill>
              </a:rPr>
              <a:t>is the word they picked</a:t>
            </a:r>
          </a:p>
          <a:p>
            <a:r>
              <a:rPr lang="en-US" sz="2400" dirty="0">
                <a:solidFill>
                  <a:srgbClr val="003399"/>
                </a:solidFill>
              </a:rPr>
              <a:t>       j = j + </a:t>
            </a:r>
            <a:r>
              <a:rPr lang="en-US" sz="2400" dirty="0" smtClean="0">
                <a:solidFill>
                  <a:srgbClr val="003399"/>
                </a:solidFill>
              </a:rPr>
              <a:t>1</a:t>
            </a:r>
          </a:p>
          <a:p>
            <a:r>
              <a:rPr lang="en-US" sz="2400" dirty="0">
                <a:solidFill>
                  <a:srgbClr val="003399"/>
                </a:solidFill>
              </a:rPr>
              <a:t> </a:t>
            </a:r>
            <a:r>
              <a:rPr lang="en-US" sz="2400" dirty="0" smtClean="0">
                <a:solidFill>
                  <a:srgbClr val="003399"/>
                </a:solidFill>
              </a:rPr>
              <a:t>   </a:t>
            </a:r>
            <a:r>
              <a:rPr lang="en-US" sz="1800" dirty="0" smtClean="0">
                <a:solidFill>
                  <a:srgbClr val="003399"/>
                </a:solidFill>
              </a:rPr>
              <a:t>}</a:t>
            </a:r>
            <a:endParaRPr lang="en-US" sz="2400" dirty="0">
              <a:solidFill>
                <a:srgbClr val="003399"/>
              </a:solidFill>
            </a:endParaRPr>
          </a:p>
        </p:txBody>
      </p:sp>
      <p:sp>
        <p:nvSpPr>
          <p:cNvPr id="138245" name="Text Box 5"/>
          <p:cNvSpPr txBox="1">
            <a:spLocks noChangeArrowheads="1"/>
          </p:cNvSpPr>
          <p:nvPr/>
        </p:nvSpPr>
        <p:spPr bwMode="auto">
          <a:xfrm>
            <a:off x="949325" y="5374278"/>
            <a:ext cx="7642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rgbClr val="6600CC"/>
                </a:solidFill>
              </a:rPr>
              <a:t>Ok, let’s try it.</a:t>
            </a:r>
          </a:p>
        </p:txBody>
      </p:sp>
      <p:sp>
        <p:nvSpPr>
          <p:cNvPr id="138248" name="Text Box 8"/>
          <p:cNvSpPr txBox="1">
            <a:spLocks noChangeArrowheads="1"/>
          </p:cNvSpPr>
          <p:nvPr/>
        </p:nvSpPr>
        <p:spPr bwMode="auto">
          <a:xfrm>
            <a:off x="531813" y="5359675"/>
            <a:ext cx="82661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003399"/>
                </a:solidFill>
              </a:rPr>
              <a:t>Question: </a:t>
            </a:r>
            <a:r>
              <a:rPr lang="en-US" sz="2400"/>
              <a:t>If there are </a:t>
            </a:r>
            <a:r>
              <a:rPr lang="en-US" sz="2400">
                <a:solidFill>
                  <a:srgbClr val="FF0000"/>
                </a:solidFill>
              </a:rPr>
              <a:t>N total words</a:t>
            </a:r>
            <a:r>
              <a:rPr lang="en-US" sz="2400"/>
              <a:t> in our dictionary, on average, how many guesses will our algorithm require?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744538" y="-166260"/>
            <a:ext cx="7772400" cy="1143000"/>
          </a:xfrm>
        </p:spPr>
        <p:txBody>
          <a:bodyPr/>
          <a:lstStyle/>
          <a:p>
            <a:r>
              <a:rPr lang="en-US" sz="3600" dirty="0" smtClean="0"/>
              <a:t>Algorithm #1: </a:t>
            </a:r>
            <a:r>
              <a:rPr lang="en-US" sz="3600" dirty="0" smtClean="0">
                <a:solidFill>
                  <a:srgbClr val="6600CC"/>
                </a:solidFill>
              </a:rPr>
              <a:t>Linear Search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38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3" grpId="0"/>
      <p:bldP spid="138244" grpId="0" build="p"/>
      <p:bldP spid="138245" grpId="0"/>
      <p:bldP spid="138245" grpId="1"/>
      <p:bldP spid="13824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1" name="Text Box 3"/>
          <p:cNvSpPr txBox="1">
            <a:spLocks noChangeArrowheads="1"/>
          </p:cNvSpPr>
          <p:nvPr/>
        </p:nvSpPr>
        <p:spPr bwMode="auto">
          <a:xfrm>
            <a:off x="820738" y="881643"/>
            <a:ext cx="764222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/>
              <a:t>Alright, for our </a:t>
            </a:r>
            <a:r>
              <a:rPr lang="en-US" sz="2400" dirty="0" smtClean="0"/>
              <a:t>second strategy </a:t>
            </a:r>
            <a:r>
              <a:rPr lang="en-US" sz="2400" dirty="0"/>
              <a:t>let’s try a more intelligent approach called </a:t>
            </a:r>
            <a:r>
              <a:rPr lang="en-US" sz="2400" dirty="0">
                <a:solidFill>
                  <a:srgbClr val="6600CC"/>
                </a:solidFill>
              </a:rPr>
              <a:t>binary search</a:t>
            </a:r>
            <a:r>
              <a:rPr lang="en-US" sz="2400" dirty="0"/>
              <a:t>:</a:t>
            </a:r>
          </a:p>
        </p:txBody>
      </p:sp>
      <p:sp>
        <p:nvSpPr>
          <p:cNvPr id="140292" name="Text Box 4"/>
          <p:cNvSpPr txBox="1">
            <a:spLocks noChangeArrowheads="1"/>
          </p:cNvSpPr>
          <p:nvPr/>
        </p:nvSpPr>
        <p:spPr bwMode="auto">
          <a:xfrm>
            <a:off x="671737" y="1826418"/>
            <a:ext cx="8205788" cy="3924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900" dirty="0"/>
          </a:p>
          <a:p>
            <a:r>
              <a:rPr lang="en-US" dirty="0">
                <a:solidFill>
                  <a:srgbClr val="003399"/>
                </a:solidFill>
              </a:rPr>
              <a:t>    </a:t>
            </a:r>
            <a:r>
              <a:rPr lang="en-US" dirty="0" err="1">
                <a:solidFill>
                  <a:srgbClr val="003399"/>
                </a:solidFill>
              </a:rPr>
              <a:t>SearchArea</a:t>
            </a:r>
            <a:r>
              <a:rPr lang="en-US" dirty="0">
                <a:solidFill>
                  <a:srgbClr val="003399"/>
                </a:solidFill>
              </a:rPr>
              <a:t> = The entire dictionary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3399"/>
                </a:solidFill>
              </a:rPr>
              <a:t>While I haven’t guessed the user’s </a:t>
            </a:r>
            <a:r>
              <a:rPr lang="en-US" dirty="0" smtClean="0">
                <a:solidFill>
                  <a:srgbClr val="003399"/>
                </a:solidFill>
              </a:rPr>
              <a:t>word</a:t>
            </a:r>
          </a:p>
          <a:p>
            <a:r>
              <a:rPr lang="en-US" sz="1400" dirty="0" smtClean="0">
                <a:solidFill>
                  <a:srgbClr val="003399"/>
                </a:solidFill>
              </a:rPr>
              <a:t>      {</a:t>
            </a:r>
            <a:endParaRPr lang="en-US" sz="1400" dirty="0">
              <a:solidFill>
                <a:srgbClr val="003399"/>
              </a:solidFill>
            </a:endParaRPr>
          </a:p>
          <a:p>
            <a:r>
              <a:rPr lang="en-US" dirty="0">
                <a:solidFill>
                  <a:srgbClr val="003399"/>
                </a:solidFill>
              </a:rPr>
              <a:t>         Pick the middle word </a:t>
            </a:r>
            <a:r>
              <a:rPr lang="en-US" dirty="0">
                <a:solidFill>
                  <a:srgbClr val="006666"/>
                </a:solidFill>
              </a:rPr>
              <a:t>w</a:t>
            </a:r>
            <a:r>
              <a:rPr lang="en-US" dirty="0">
                <a:solidFill>
                  <a:srgbClr val="003399"/>
                </a:solidFill>
              </a:rPr>
              <a:t> in the </a:t>
            </a:r>
            <a:r>
              <a:rPr lang="en-US" dirty="0" err="1">
                <a:solidFill>
                  <a:srgbClr val="003399"/>
                </a:solidFill>
              </a:rPr>
              <a:t>SearchArea</a:t>
            </a:r>
            <a:endParaRPr lang="en-US" dirty="0">
              <a:solidFill>
                <a:srgbClr val="003399"/>
              </a:solidFill>
            </a:endParaRPr>
          </a:p>
          <a:p>
            <a:r>
              <a:rPr lang="en-US" dirty="0">
                <a:solidFill>
                  <a:srgbClr val="003399"/>
                </a:solidFill>
              </a:rPr>
              <a:t>         Ask the </a:t>
            </a:r>
            <a:r>
              <a:rPr lang="en-US" dirty="0" smtClean="0">
                <a:solidFill>
                  <a:srgbClr val="003399"/>
                </a:solidFill>
              </a:rPr>
              <a:t>user: </a:t>
            </a:r>
            <a:r>
              <a:rPr lang="en-US" dirty="0" smtClean="0">
                <a:solidFill>
                  <a:srgbClr val="FF0000"/>
                </a:solidFill>
              </a:rPr>
              <a:t>“Is </a:t>
            </a:r>
            <a:r>
              <a:rPr lang="en-US" dirty="0">
                <a:solidFill>
                  <a:srgbClr val="006666"/>
                </a:solidFill>
              </a:rPr>
              <a:t>w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your word?”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003399"/>
                </a:solidFill>
              </a:rPr>
              <a:t> </a:t>
            </a:r>
            <a:r>
              <a:rPr lang="en-US" dirty="0" smtClean="0">
                <a:solidFill>
                  <a:srgbClr val="003399"/>
                </a:solidFill>
              </a:rPr>
              <a:t>        If so, you’re done! </a:t>
            </a:r>
            <a:r>
              <a:rPr lang="en-US" dirty="0" err="1" smtClean="0">
                <a:solidFill>
                  <a:srgbClr val="003399"/>
                </a:solidFill>
              </a:rPr>
              <a:t>Woohoo</a:t>
            </a:r>
            <a:r>
              <a:rPr lang="en-US" dirty="0" smtClean="0">
                <a:solidFill>
                  <a:srgbClr val="003399"/>
                </a:solidFill>
              </a:rPr>
              <a:t>!</a:t>
            </a:r>
          </a:p>
          <a:p>
            <a:r>
              <a:rPr lang="en-US" dirty="0" smtClean="0">
                <a:solidFill>
                  <a:srgbClr val="003399"/>
                </a:solidFill>
              </a:rPr>
              <a:t>         </a:t>
            </a:r>
            <a:r>
              <a:rPr lang="en-US" dirty="0">
                <a:solidFill>
                  <a:srgbClr val="003399"/>
                </a:solidFill>
              </a:rPr>
              <a:t>If not, </a:t>
            </a:r>
            <a:r>
              <a:rPr lang="en-US" dirty="0" smtClean="0">
                <a:solidFill>
                  <a:srgbClr val="003399"/>
                </a:solidFill>
              </a:rPr>
              <a:t>ask: </a:t>
            </a:r>
            <a:r>
              <a:rPr lang="en-US" dirty="0" smtClean="0">
                <a:solidFill>
                  <a:srgbClr val="FF0000"/>
                </a:solidFill>
              </a:rPr>
              <a:t>“Does your word come </a:t>
            </a:r>
            <a:r>
              <a:rPr lang="en-US" dirty="0">
                <a:solidFill>
                  <a:srgbClr val="FF0000"/>
                </a:solidFill>
              </a:rPr>
              <a:t>before </a:t>
            </a:r>
            <a:r>
              <a:rPr lang="en-US" dirty="0" smtClean="0">
                <a:solidFill>
                  <a:srgbClr val="FF0000"/>
                </a:solidFill>
              </a:rPr>
              <a:t>or after </a:t>
            </a:r>
            <a:r>
              <a:rPr lang="en-US" dirty="0" smtClean="0">
                <a:solidFill>
                  <a:srgbClr val="006666"/>
                </a:solidFill>
              </a:rPr>
              <a:t>w</a:t>
            </a:r>
            <a:r>
              <a:rPr lang="en-US" dirty="0" smtClean="0">
                <a:solidFill>
                  <a:srgbClr val="FF0000"/>
                </a:solidFill>
              </a:rPr>
              <a:t>?”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003399"/>
                </a:solidFill>
              </a:rPr>
              <a:t>         If their word comes </a:t>
            </a:r>
            <a:r>
              <a:rPr lang="en-US" dirty="0">
                <a:solidFill>
                  <a:srgbClr val="006666"/>
                </a:solidFill>
              </a:rPr>
              <a:t>before</a:t>
            </a:r>
            <a:r>
              <a:rPr lang="en-US" dirty="0">
                <a:solidFill>
                  <a:srgbClr val="003399"/>
                </a:solidFill>
              </a:rPr>
              <a:t> our middle word </a:t>
            </a:r>
            <a:r>
              <a:rPr lang="en-US" dirty="0">
                <a:solidFill>
                  <a:srgbClr val="006666"/>
                </a:solidFill>
              </a:rPr>
              <a:t>w</a:t>
            </a:r>
          </a:p>
          <a:p>
            <a:r>
              <a:rPr lang="en-US" dirty="0">
                <a:solidFill>
                  <a:srgbClr val="003399"/>
                </a:solidFill>
              </a:rPr>
              <a:t>              </a:t>
            </a:r>
            <a:r>
              <a:rPr lang="en-US" dirty="0" err="1">
                <a:solidFill>
                  <a:srgbClr val="003399"/>
                </a:solidFill>
              </a:rPr>
              <a:t>SearchArea</a:t>
            </a:r>
            <a:r>
              <a:rPr lang="en-US" dirty="0">
                <a:solidFill>
                  <a:srgbClr val="003399"/>
                </a:solidFill>
              </a:rPr>
              <a:t> = first ½ of the current </a:t>
            </a:r>
            <a:r>
              <a:rPr lang="en-US" dirty="0" err="1">
                <a:solidFill>
                  <a:srgbClr val="003399"/>
                </a:solidFill>
              </a:rPr>
              <a:t>SearchArea</a:t>
            </a:r>
            <a:endParaRPr lang="en-US" dirty="0">
              <a:solidFill>
                <a:srgbClr val="003399"/>
              </a:solidFill>
            </a:endParaRPr>
          </a:p>
          <a:p>
            <a:r>
              <a:rPr lang="en-US" dirty="0">
                <a:solidFill>
                  <a:srgbClr val="003399"/>
                </a:solidFill>
              </a:rPr>
              <a:t>         If their word comes </a:t>
            </a:r>
            <a:r>
              <a:rPr lang="en-US" dirty="0">
                <a:solidFill>
                  <a:srgbClr val="006666"/>
                </a:solidFill>
              </a:rPr>
              <a:t>after</a:t>
            </a:r>
            <a:r>
              <a:rPr lang="en-US" dirty="0">
                <a:solidFill>
                  <a:srgbClr val="003399"/>
                </a:solidFill>
              </a:rPr>
              <a:t> our middle word </a:t>
            </a:r>
            <a:r>
              <a:rPr lang="en-US" dirty="0">
                <a:solidFill>
                  <a:srgbClr val="006666"/>
                </a:solidFill>
              </a:rPr>
              <a:t>w</a:t>
            </a:r>
          </a:p>
          <a:p>
            <a:r>
              <a:rPr lang="en-US" dirty="0">
                <a:solidFill>
                  <a:srgbClr val="003399"/>
                </a:solidFill>
              </a:rPr>
              <a:t>              </a:t>
            </a:r>
            <a:r>
              <a:rPr lang="en-US" dirty="0" err="1">
                <a:solidFill>
                  <a:srgbClr val="003399"/>
                </a:solidFill>
              </a:rPr>
              <a:t>SearchArea</a:t>
            </a:r>
            <a:r>
              <a:rPr lang="en-US" dirty="0">
                <a:solidFill>
                  <a:srgbClr val="003399"/>
                </a:solidFill>
              </a:rPr>
              <a:t> = second ½ of the current </a:t>
            </a:r>
            <a:r>
              <a:rPr lang="en-US" dirty="0" err="1" smtClean="0">
                <a:solidFill>
                  <a:srgbClr val="003399"/>
                </a:solidFill>
              </a:rPr>
              <a:t>SearchArea</a:t>
            </a:r>
            <a:endParaRPr lang="en-US" dirty="0" smtClean="0">
              <a:solidFill>
                <a:srgbClr val="003399"/>
              </a:solidFill>
            </a:endParaRPr>
          </a:p>
          <a:p>
            <a:r>
              <a:rPr lang="en-US" dirty="0" smtClean="0">
                <a:solidFill>
                  <a:srgbClr val="003399"/>
                </a:solidFill>
              </a:rPr>
              <a:t>   </a:t>
            </a:r>
            <a:r>
              <a:rPr lang="en-US" sz="1400" dirty="0" smtClean="0">
                <a:solidFill>
                  <a:srgbClr val="003399"/>
                </a:solidFill>
              </a:rPr>
              <a:t>   }</a:t>
            </a:r>
            <a:endParaRPr lang="en-US" sz="1400" dirty="0">
              <a:solidFill>
                <a:srgbClr val="003399"/>
              </a:solidFill>
            </a:endParaRPr>
          </a:p>
        </p:txBody>
      </p:sp>
      <p:sp>
        <p:nvSpPr>
          <p:cNvPr id="140298" name="Text Box 10"/>
          <p:cNvSpPr txBox="1">
            <a:spLocks noChangeArrowheads="1"/>
          </p:cNvSpPr>
          <p:nvPr/>
        </p:nvSpPr>
        <p:spPr bwMode="auto">
          <a:xfrm>
            <a:off x="531813" y="5888760"/>
            <a:ext cx="82661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rgbClr val="003399"/>
                </a:solidFill>
              </a:rPr>
              <a:t>Question: </a:t>
            </a:r>
            <a:r>
              <a:rPr lang="en-US" sz="2400" dirty="0"/>
              <a:t>If there are </a:t>
            </a:r>
            <a:r>
              <a:rPr lang="en-US" sz="2400" dirty="0">
                <a:solidFill>
                  <a:srgbClr val="FF0000"/>
                </a:solidFill>
              </a:rPr>
              <a:t>N total words</a:t>
            </a:r>
            <a:r>
              <a:rPr lang="en-US" sz="2400" dirty="0"/>
              <a:t> in our dictionary, on average, how many guesses will our algorithm require?</a:t>
            </a:r>
          </a:p>
        </p:txBody>
      </p:sp>
      <p:sp>
        <p:nvSpPr>
          <p:cNvPr id="140299" name="Text Box 11"/>
          <p:cNvSpPr txBox="1">
            <a:spLocks noChangeArrowheads="1"/>
          </p:cNvSpPr>
          <p:nvPr/>
        </p:nvSpPr>
        <p:spPr bwMode="auto">
          <a:xfrm>
            <a:off x="958850" y="6023718"/>
            <a:ext cx="7642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rgbClr val="6600CC"/>
                </a:solidFill>
              </a:rPr>
              <a:t>Ok, let’s try it.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744538" y="-166260"/>
            <a:ext cx="7772400" cy="1143000"/>
          </a:xfrm>
        </p:spPr>
        <p:txBody>
          <a:bodyPr/>
          <a:lstStyle/>
          <a:p>
            <a:r>
              <a:rPr lang="en-US" sz="3600" dirty="0" smtClean="0"/>
              <a:t>Algorithm #2: </a:t>
            </a:r>
            <a:r>
              <a:rPr lang="en-US" sz="3600" dirty="0" smtClean="0">
                <a:solidFill>
                  <a:srgbClr val="6600CC"/>
                </a:solidFill>
              </a:rPr>
              <a:t>Binary Search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402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1" grpId="0"/>
      <p:bldP spid="140292" grpId="0" uiExpand="1" build="p"/>
      <p:bldP spid="140298" grpId="0"/>
      <p:bldP spid="140299" grpId="0"/>
      <p:bldP spid="140299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38100"/>
            <a:ext cx="7772400" cy="1143000"/>
          </a:xfrm>
        </p:spPr>
        <p:txBody>
          <a:bodyPr/>
          <a:lstStyle/>
          <a:p>
            <a:r>
              <a:rPr lang="en-US" sz="3600" dirty="0" smtClean="0"/>
              <a:t>Binary Search: How Many Guesses?</a:t>
            </a:r>
          </a:p>
        </p:txBody>
      </p:sp>
      <p:sp>
        <p:nvSpPr>
          <p:cNvPr id="142343" name="Text Box 7"/>
          <p:cNvSpPr txBox="1">
            <a:spLocks noChangeArrowheads="1"/>
          </p:cNvSpPr>
          <p:nvPr/>
        </p:nvSpPr>
        <p:spPr bwMode="auto">
          <a:xfrm>
            <a:off x="315913" y="1704975"/>
            <a:ext cx="3025775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In the worst case, we must keep halving our search area until it contains just a single word – our word!</a:t>
            </a:r>
          </a:p>
        </p:txBody>
      </p:sp>
      <p:sp>
        <p:nvSpPr>
          <p:cNvPr id="142341" name="Text Box 5"/>
          <p:cNvSpPr txBox="1">
            <a:spLocks noChangeArrowheads="1"/>
          </p:cNvSpPr>
          <p:nvPr/>
        </p:nvSpPr>
        <p:spPr bwMode="auto">
          <a:xfrm>
            <a:off x="1730375" y="966788"/>
            <a:ext cx="55133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We keep on dividing our search area in half until we finally arrive at our word.</a:t>
            </a:r>
          </a:p>
        </p:txBody>
      </p:sp>
      <p:pic>
        <p:nvPicPr>
          <p:cNvPr id="142371" name="Picture 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575" y="1992313"/>
            <a:ext cx="5378450" cy="458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2372" name="Rectangle 36"/>
          <p:cNvSpPr>
            <a:spLocks noChangeArrowheads="1"/>
          </p:cNvSpPr>
          <p:nvPr/>
        </p:nvSpPr>
        <p:spPr bwMode="auto">
          <a:xfrm>
            <a:off x="6345238" y="1809750"/>
            <a:ext cx="2798762" cy="4914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3" name="Rectangle 37"/>
          <p:cNvSpPr>
            <a:spLocks noChangeArrowheads="1"/>
          </p:cNvSpPr>
          <p:nvPr/>
        </p:nvSpPr>
        <p:spPr bwMode="auto">
          <a:xfrm>
            <a:off x="3446463" y="1627188"/>
            <a:ext cx="1639887" cy="5022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4" name="Rectangle 38"/>
          <p:cNvSpPr>
            <a:spLocks noChangeArrowheads="1"/>
          </p:cNvSpPr>
          <p:nvPr/>
        </p:nvSpPr>
        <p:spPr bwMode="auto">
          <a:xfrm>
            <a:off x="4975225" y="4025900"/>
            <a:ext cx="1639888" cy="2622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5" name="Rectangle 39"/>
          <p:cNvSpPr>
            <a:spLocks noChangeArrowheads="1"/>
          </p:cNvSpPr>
          <p:nvPr/>
        </p:nvSpPr>
        <p:spPr bwMode="auto">
          <a:xfrm>
            <a:off x="4927600" y="1654175"/>
            <a:ext cx="1639888" cy="14446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6" name="Rectangle 40"/>
          <p:cNvSpPr>
            <a:spLocks noChangeArrowheads="1"/>
          </p:cNvSpPr>
          <p:nvPr/>
        </p:nvSpPr>
        <p:spPr bwMode="auto">
          <a:xfrm>
            <a:off x="4935538" y="3598863"/>
            <a:ext cx="1639887" cy="7921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7" name="Rectangle 41"/>
          <p:cNvSpPr>
            <a:spLocks noChangeArrowheads="1"/>
          </p:cNvSpPr>
          <p:nvPr/>
        </p:nvSpPr>
        <p:spPr bwMode="auto">
          <a:xfrm>
            <a:off x="4916488" y="2873375"/>
            <a:ext cx="1639887" cy="466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8" name="Rectangle 42"/>
          <p:cNvSpPr>
            <a:spLocks noChangeArrowheads="1"/>
          </p:cNvSpPr>
          <p:nvPr/>
        </p:nvSpPr>
        <p:spPr bwMode="auto">
          <a:xfrm>
            <a:off x="4951413" y="3406775"/>
            <a:ext cx="1639887" cy="466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45" name="Text Box 9"/>
          <p:cNvSpPr txBox="1">
            <a:spLocks noChangeArrowheads="1"/>
          </p:cNvSpPr>
          <p:nvPr/>
        </p:nvSpPr>
        <p:spPr bwMode="auto">
          <a:xfrm>
            <a:off x="1585913" y="4354513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6600CC"/>
                </a:solidFill>
              </a:rPr>
              <a:t>8</a:t>
            </a:r>
          </a:p>
        </p:txBody>
      </p:sp>
      <p:sp>
        <p:nvSpPr>
          <p:cNvPr id="142346" name="Text Box 10"/>
          <p:cNvSpPr txBox="1">
            <a:spLocks noChangeArrowheads="1"/>
          </p:cNvSpPr>
          <p:nvPr/>
        </p:nvSpPr>
        <p:spPr bwMode="auto">
          <a:xfrm>
            <a:off x="2235200" y="43513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6600CC"/>
                </a:solidFill>
              </a:rPr>
              <a:t>4</a:t>
            </a:r>
          </a:p>
        </p:txBody>
      </p:sp>
      <p:sp>
        <p:nvSpPr>
          <p:cNvPr id="142347" name="Text Box 11"/>
          <p:cNvSpPr txBox="1">
            <a:spLocks noChangeArrowheads="1"/>
          </p:cNvSpPr>
          <p:nvPr/>
        </p:nvSpPr>
        <p:spPr bwMode="auto">
          <a:xfrm>
            <a:off x="2797175" y="43513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142348" name="Text Box 12"/>
          <p:cNvSpPr txBox="1">
            <a:spLocks noChangeArrowheads="1"/>
          </p:cNvSpPr>
          <p:nvPr/>
        </p:nvSpPr>
        <p:spPr bwMode="auto">
          <a:xfrm>
            <a:off x="3465513" y="4351338"/>
            <a:ext cx="32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142351" name="Text Box 15"/>
          <p:cNvSpPr txBox="1">
            <a:spLocks noChangeArrowheads="1"/>
          </p:cNvSpPr>
          <p:nvPr/>
        </p:nvSpPr>
        <p:spPr bwMode="auto">
          <a:xfrm>
            <a:off x="4986338" y="4348163"/>
            <a:ext cx="32305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6666"/>
                </a:solidFill>
              </a:rPr>
              <a:t>It would take 4 steps</a:t>
            </a:r>
          </a:p>
        </p:txBody>
      </p:sp>
      <p:sp>
        <p:nvSpPr>
          <p:cNvPr id="142352" name="Text Box 16"/>
          <p:cNvSpPr txBox="1">
            <a:spLocks noChangeArrowheads="1"/>
          </p:cNvSpPr>
          <p:nvPr/>
        </p:nvSpPr>
        <p:spPr bwMode="auto">
          <a:xfrm>
            <a:off x="947738" y="4354513"/>
            <a:ext cx="506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6600CC"/>
                </a:solidFill>
              </a:rPr>
              <a:t>16</a:t>
            </a:r>
          </a:p>
        </p:txBody>
      </p:sp>
      <p:sp>
        <p:nvSpPr>
          <p:cNvPr id="142353" name="Text Box 17"/>
          <p:cNvSpPr txBox="1">
            <a:spLocks noChangeArrowheads="1"/>
          </p:cNvSpPr>
          <p:nvPr/>
        </p:nvSpPr>
        <p:spPr bwMode="auto">
          <a:xfrm>
            <a:off x="373063" y="4987411"/>
            <a:ext cx="84280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Ok, what if our dictionary had </a:t>
            </a:r>
            <a:r>
              <a:rPr lang="en-US" dirty="0" smtClean="0">
                <a:solidFill>
                  <a:srgbClr val="6600CC"/>
                </a:solidFill>
              </a:rPr>
              <a:t>N=131,072 </a:t>
            </a:r>
            <a:r>
              <a:rPr lang="en-US" dirty="0"/>
              <a:t>words?</a:t>
            </a:r>
          </a:p>
        </p:txBody>
      </p:sp>
      <p:sp>
        <p:nvSpPr>
          <p:cNvPr id="142354" name="Text Box 18"/>
          <p:cNvSpPr txBox="1">
            <a:spLocks noChangeArrowheads="1"/>
          </p:cNvSpPr>
          <p:nvPr/>
        </p:nvSpPr>
        <p:spPr bwMode="auto">
          <a:xfrm>
            <a:off x="5532335" y="5491699"/>
            <a:ext cx="570990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6600CC"/>
                </a:solidFill>
              </a:rPr>
              <a:t>512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142355" name="Text Box 19"/>
          <p:cNvSpPr txBox="1">
            <a:spLocks noChangeArrowheads="1"/>
          </p:cNvSpPr>
          <p:nvPr/>
        </p:nvSpPr>
        <p:spPr bwMode="auto">
          <a:xfrm>
            <a:off x="6001658" y="5491699"/>
            <a:ext cx="607859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6600CC"/>
                </a:solidFill>
              </a:rPr>
              <a:t>256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142356" name="Text Box 20"/>
          <p:cNvSpPr txBox="1">
            <a:spLocks noChangeArrowheads="1"/>
          </p:cNvSpPr>
          <p:nvPr/>
        </p:nvSpPr>
        <p:spPr bwMode="auto">
          <a:xfrm>
            <a:off x="6466295" y="5491699"/>
            <a:ext cx="570990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6600CC"/>
                </a:solidFill>
              </a:rPr>
              <a:t>128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142357" name="Text Box 21"/>
          <p:cNvSpPr txBox="1">
            <a:spLocks noChangeArrowheads="1"/>
          </p:cNvSpPr>
          <p:nvPr/>
        </p:nvSpPr>
        <p:spPr bwMode="auto">
          <a:xfrm>
            <a:off x="6928472" y="5491699"/>
            <a:ext cx="466794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6600CC"/>
                </a:solidFill>
              </a:rPr>
              <a:t>64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142358" name="Text Box 22"/>
          <p:cNvSpPr txBox="1">
            <a:spLocks noChangeArrowheads="1"/>
          </p:cNvSpPr>
          <p:nvPr/>
        </p:nvSpPr>
        <p:spPr bwMode="auto">
          <a:xfrm>
            <a:off x="2376658" y="5873755"/>
            <a:ext cx="44855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6666"/>
                </a:solidFill>
              </a:rPr>
              <a:t>It would take </a:t>
            </a:r>
            <a:r>
              <a:rPr lang="en-US" dirty="0" smtClean="0">
                <a:solidFill>
                  <a:srgbClr val="006666"/>
                </a:solidFill>
              </a:rPr>
              <a:t>just 17 steps!!! WOW!</a:t>
            </a:r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42359" name="Text Box 23"/>
          <p:cNvSpPr txBox="1">
            <a:spLocks noChangeArrowheads="1"/>
          </p:cNvSpPr>
          <p:nvPr/>
        </p:nvSpPr>
        <p:spPr bwMode="auto">
          <a:xfrm>
            <a:off x="4951526" y="5491699"/>
            <a:ext cx="712054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6600CC"/>
                </a:solidFill>
              </a:rPr>
              <a:t>1024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142360" name="Text Box 24"/>
          <p:cNvSpPr txBox="1">
            <a:spLocks noChangeArrowheads="1"/>
          </p:cNvSpPr>
          <p:nvPr/>
        </p:nvSpPr>
        <p:spPr bwMode="auto">
          <a:xfrm>
            <a:off x="4328693" y="5491699"/>
            <a:ext cx="748923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6600CC"/>
                </a:solidFill>
              </a:rPr>
              <a:t>2048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142361" name="Text Box 25"/>
          <p:cNvSpPr txBox="1">
            <a:spLocks noChangeArrowheads="1"/>
          </p:cNvSpPr>
          <p:nvPr/>
        </p:nvSpPr>
        <p:spPr bwMode="auto">
          <a:xfrm>
            <a:off x="372591" y="6333524"/>
            <a:ext cx="84280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Can we come up with a general formula to determine the # of steps?</a:t>
            </a:r>
          </a:p>
        </p:txBody>
      </p:sp>
      <p:sp>
        <p:nvSpPr>
          <p:cNvPr id="142344" name="Text Box 8"/>
          <p:cNvSpPr txBox="1">
            <a:spLocks noChangeArrowheads="1"/>
          </p:cNvSpPr>
          <p:nvPr/>
        </p:nvSpPr>
        <p:spPr bwMode="auto">
          <a:xfrm>
            <a:off x="350838" y="3463925"/>
            <a:ext cx="842803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If our dictionary had </a:t>
            </a:r>
            <a:r>
              <a:rPr lang="en-US">
                <a:solidFill>
                  <a:srgbClr val="6600CC"/>
                </a:solidFill>
              </a:rPr>
              <a:t>N=16</a:t>
            </a:r>
            <a:r>
              <a:rPr lang="en-US"/>
              <a:t> words, how many times would we </a:t>
            </a:r>
            <a:br>
              <a:rPr lang="en-US"/>
            </a:br>
            <a:r>
              <a:rPr lang="en-US"/>
              <a:t>need to halve it until we have just one word left?</a:t>
            </a:r>
          </a:p>
        </p:txBody>
      </p:sp>
      <p:sp>
        <p:nvSpPr>
          <p:cNvPr id="29" name="Text Box 18"/>
          <p:cNvSpPr txBox="1">
            <a:spLocks noChangeArrowheads="1"/>
          </p:cNvSpPr>
          <p:nvPr/>
        </p:nvSpPr>
        <p:spPr bwMode="auto">
          <a:xfrm>
            <a:off x="7879963" y="5491699"/>
            <a:ext cx="325730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8</a:t>
            </a:r>
          </a:p>
        </p:txBody>
      </p:sp>
      <p:sp>
        <p:nvSpPr>
          <p:cNvPr id="30" name="Text Box 19"/>
          <p:cNvSpPr txBox="1">
            <a:spLocks noChangeArrowheads="1"/>
          </p:cNvSpPr>
          <p:nvPr/>
        </p:nvSpPr>
        <p:spPr bwMode="auto">
          <a:xfrm>
            <a:off x="8143199" y="5491699"/>
            <a:ext cx="325730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4</a:t>
            </a:r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auto">
          <a:xfrm>
            <a:off x="8401593" y="5491699"/>
            <a:ext cx="325730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32" name="Text Box 21"/>
          <p:cNvSpPr txBox="1">
            <a:spLocks noChangeArrowheads="1"/>
          </p:cNvSpPr>
          <p:nvPr/>
        </p:nvSpPr>
        <p:spPr bwMode="auto">
          <a:xfrm>
            <a:off x="8718087" y="5491699"/>
            <a:ext cx="288862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33" name="Text Box 23"/>
          <p:cNvSpPr txBox="1">
            <a:spLocks noChangeArrowheads="1"/>
          </p:cNvSpPr>
          <p:nvPr/>
        </p:nvSpPr>
        <p:spPr bwMode="auto">
          <a:xfrm>
            <a:off x="7578916" y="5491699"/>
            <a:ext cx="429926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16</a:t>
            </a:r>
          </a:p>
        </p:txBody>
      </p:sp>
      <p:sp>
        <p:nvSpPr>
          <p:cNvPr id="34" name="Text Box 24"/>
          <p:cNvSpPr txBox="1">
            <a:spLocks noChangeArrowheads="1"/>
          </p:cNvSpPr>
          <p:nvPr/>
        </p:nvSpPr>
        <p:spPr bwMode="auto">
          <a:xfrm>
            <a:off x="7253047" y="5491699"/>
            <a:ext cx="466794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32</a:t>
            </a:r>
          </a:p>
        </p:txBody>
      </p:sp>
      <p:sp>
        <p:nvSpPr>
          <p:cNvPr id="35" name="Text Box 18"/>
          <p:cNvSpPr txBox="1">
            <a:spLocks noChangeArrowheads="1"/>
          </p:cNvSpPr>
          <p:nvPr/>
        </p:nvSpPr>
        <p:spPr bwMode="auto">
          <a:xfrm>
            <a:off x="1639006" y="5491699"/>
            <a:ext cx="889987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6600CC"/>
                </a:solidFill>
              </a:rPr>
              <a:t>32768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36" name="Text Box 19"/>
          <p:cNvSpPr txBox="1">
            <a:spLocks noChangeArrowheads="1"/>
          </p:cNvSpPr>
          <p:nvPr/>
        </p:nvSpPr>
        <p:spPr bwMode="auto">
          <a:xfrm>
            <a:off x="2399277" y="5491699"/>
            <a:ext cx="853119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6600CC"/>
                </a:solidFill>
              </a:rPr>
              <a:t>16384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37" name="Text Box 20"/>
          <p:cNvSpPr txBox="1">
            <a:spLocks noChangeArrowheads="1"/>
          </p:cNvSpPr>
          <p:nvPr/>
        </p:nvSpPr>
        <p:spPr bwMode="auto">
          <a:xfrm>
            <a:off x="3119350" y="5491699"/>
            <a:ext cx="712054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6600CC"/>
                </a:solidFill>
              </a:rPr>
              <a:t>8192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38" name="Text Box 21"/>
          <p:cNvSpPr txBox="1">
            <a:spLocks noChangeArrowheads="1"/>
          </p:cNvSpPr>
          <p:nvPr/>
        </p:nvSpPr>
        <p:spPr bwMode="auto">
          <a:xfrm>
            <a:off x="3720273" y="5491699"/>
            <a:ext cx="748923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6600CC"/>
                </a:solidFill>
              </a:rPr>
              <a:t>4096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39" name="Text Box 23"/>
          <p:cNvSpPr txBox="1">
            <a:spLocks noChangeArrowheads="1"/>
          </p:cNvSpPr>
          <p:nvPr/>
        </p:nvSpPr>
        <p:spPr bwMode="auto">
          <a:xfrm>
            <a:off x="856369" y="5491699"/>
            <a:ext cx="889987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6600CC"/>
                </a:solidFill>
              </a:rPr>
              <a:t>65536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40" name="Text Box 24"/>
          <p:cNvSpPr txBox="1">
            <a:spLocks noChangeArrowheads="1"/>
          </p:cNvSpPr>
          <p:nvPr/>
        </p:nvSpPr>
        <p:spPr bwMode="auto">
          <a:xfrm>
            <a:off x="20902" y="5491699"/>
            <a:ext cx="957313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6600CC"/>
                </a:solidFill>
              </a:rPr>
              <a:t>131072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2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2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2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2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2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2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2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142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142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142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142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142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142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000"/>
                                        <p:tgtEl>
                                          <p:spTgt spid="142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0"/>
                                        <p:tgtEl>
                                          <p:spTgt spid="142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000"/>
                                        <p:tgtEl>
                                          <p:spTgt spid="142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000"/>
                                        <p:tgtEl>
                                          <p:spTgt spid="142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2000"/>
                                        <p:tgtEl>
                                          <p:spTgt spid="142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000"/>
                                        <p:tgtEl>
                                          <p:spTgt spid="142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2000"/>
                                        <p:tgtEl>
                                          <p:spTgt spid="142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43" grpId="0"/>
      <p:bldP spid="142341" grpId="0"/>
      <p:bldP spid="142372" grpId="0" animBg="1"/>
      <p:bldP spid="142373" grpId="0" animBg="1"/>
      <p:bldP spid="142374" grpId="0" animBg="1"/>
      <p:bldP spid="142375" grpId="0" animBg="1"/>
      <p:bldP spid="142376" grpId="0" animBg="1"/>
      <p:bldP spid="142377" grpId="0" animBg="1"/>
      <p:bldP spid="142378" grpId="0" animBg="1"/>
      <p:bldP spid="142345" grpId="0"/>
      <p:bldP spid="142346" grpId="0"/>
      <p:bldP spid="142347" grpId="0"/>
      <p:bldP spid="142348" grpId="0"/>
      <p:bldP spid="142351" grpId="0"/>
      <p:bldP spid="142352" grpId="0"/>
      <p:bldP spid="142353" grpId="0"/>
      <p:bldP spid="142354" grpId="0"/>
      <p:bldP spid="142355" grpId="0"/>
      <p:bldP spid="142356" grpId="0"/>
      <p:bldP spid="142357" grpId="0"/>
      <p:bldP spid="142358" grpId="0"/>
      <p:bldP spid="142359" grpId="0"/>
      <p:bldP spid="142360" grpId="0"/>
      <p:bldP spid="142361" grpId="0"/>
      <p:bldP spid="142344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152400"/>
            <a:ext cx="8348662" cy="1143000"/>
          </a:xfrm>
        </p:spPr>
        <p:txBody>
          <a:bodyPr/>
          <a:lstStyle/>
          <a:p>
            <a:r>
              <a:rPr lang="en-US" sz="3200" dirty="0" smtClean="0"/>
              <a:t>Binary Search: Estimating the # of Steps</a:t>
            </a:r>
          </a:p>
        </p:txBody>
      </p:sp>
      <p:sp>
        <p:nvSpPr>
          <p:cNvPr id="144387" name="Text Box 3"/>
          <p:cNvSpPr txBox="1">
            <a:spLocks noChangeArrowheads="1"/>
          </p:cNvSpPr>
          <p:nvPr/>
        </p:nvSpPr>
        <p:spPr bwMode="auto">
          <a:xfrm>
            <a:off x="820738" y="1487488"/>
            <a:ext cx="7642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Well, if you remember your math…</a:t>
            </a:r>
          </a:p>
        </p:txBody>
      </p:sp>
      <p:sp>
        <p:nvSpPr>
          <p:cNvPr id="144388" name="Text Box 4"/>
          <p:cNvSpPr txBox="1">
            <a:spLocks noChangeArrowheads="1"/>
          </p:cNvSpPr>
          <p:nvPr/>
        </p:nvSpPr>
        <p:spPr bwMode="auto">
          <a:xfrm>
            <a:off x="395288" y="2381250"/>
            <a:ext cx="83486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You know that </a:t>
            </a:r>
            <a:r>
              <a:rPr lang="en-US" sz="2400">
                <a:solidFill>
                  <a:srgbClr val="6600CC"/>
                </a:solidFill>
              </a:rPr>
              <a:t>log</a:t>
            </a:r>
            <a:r>
              <a:rPr lang="en-US" sz="2400" baseline="-25000">
                <a:solidFill>
                  <a:srgbClr val="6600CC"/>
                </a:solidFill>
              </a:rPr>
              <a:t>2</a:t>
            </a:r>
            <a:r>
              <a:rPr lang="en-US" sz="2400">
                <a:solidFill>
                  <a:srgbClr val="6600CC"/>
                </a:solidFill>
              </a:rPr>
              <a:t>(N)</a:t>
            </a:r>
            <a:r>
              <a:rPr lang="en-US" sz="2400"/>
              <a:t> is equal to the number of times you can divide </a:t>
            </a:r>
            <a:r>
              <a:rPr lang="en-US" sz="2400">
                <a:solidFill>
                  <a:srgbClr val="6600CC"/>
                </a:solidFill>
              </a:rPr>
              <a:t>N</a:t>
            </a:r>
            <a:r>
              <a:rPr lang="en-US" sz="2400"/>
              <a:t> by </a:t>
            </a:r>
            <a:r>
              <a:rPr lang="en-US" sz="2400">
                <a:solidFill>
                  <a:srgbClr val="6600CC"/>
                </a:solidFill>
              </a:rPr>
              <a:t>2</a:t>
            </a:r>
            <a:r>
              <a:rPr lang="en-US" sz="2400"/>
              <a:t> before you reach a value of 1.</a:t>
            </a:r>
          </a:p>
        </p:txBody>
      </p:sp>
      <p:sp>
        <p:nvSpPr>
          <p:cNvPr id="144389" name="Text Box 5"/>
          <p:cNvSpPr txBox="1">
            <a:spLocks noChangeArrowheads="1"/>
          </p:cNvSpPr>
          <p:nvPr/>
        </p:nvSpPr>
        <p:spPr bwMode="auto">
          <a:xfrm>
            <a:off x="465138" y="3595688"/>
            <a:ext cx="8121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6600CC"/>
                </a:solidFill>
              </a:rPr>
              <a:t>log</a:t>
            </a:r>
            <a:r>
              <a:rPr lang="en-US" sz="2400" baseline="-25000">
                <a:solidFill>
                  <a:srgbClr val="6600CC"/>
                </a:solidFill>
              </a:rPr>
              <a:t>2</a:t>
            </a:r>
            <a:r>
              <a:rPr lang="en-US" sz="2400">
                <a:solidFill>
                  <a:srgbClr val="6600CC"/>
                </a:solidFill>
              </a:rPr>
              <a:t>(8)</a:t>
            </a:r>
            <a:r>
              <a:rPr lang="en-US" sz="2400"/>
              <a:t> = 3, since 8 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4 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2 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1</a:t>
            </a:r>
            <a:endParaRPr lang="en-US" sz="2400"/>
          </a:p>
        </p:txBody>
      </p:sp>
      <p:sp>
        <p:nvSpPr>
          <p:cNvPr id="144391" name="Text Box 7"/>
          <p:cNvSpPr txBox="1">
            <a:spLocks noChangeArrowheads="1"/>
          </p:cNvSpPr>
          <p:nvPr/>
        </p:nvSpPr>
        <p:spPr bwMode="auto">
          <a:xfrm>
            <a:off x="500063" y="5753100"/>
            <a:ext cx="81216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So no matter what word the user picks, we can find it in </a:t>
            </a:r>
            <a:r>
              <a:rPr lang="en-US" sz="2400">
                <a:solidFill>
                  <a:srgbClr val="6600CC"/>
                </a:solidFill>
              </a:rPr>
              <a:t>log</a:t>
            </a:r>
            <a:r>
              <a:rPr lang="en-US" sz="2400" baseline="-25000">
                <a:solidFill>
                  <a:srgbClr val="6600CC"/>
                </a:solidFill>
              </a:rPr>
              <a:t>2</a:t>
            </a:r>
            <a:r>
              <a:rPr lang="en-US" sz="2400">
                <a:solidFill>
                  <a:srgbClr val="6600CC"/>
                </a:solidFill>
              </a:rPr>
              <a:t>(N)</a:t>
            </a:r>
            <a:r>
              <a:rPr lang="en-US" sz="2400"/>
              <a:t> steps for a dictionary with N words!</a:t>
            </a:r>
          </a:p>
        </p:txBody>
      </p:sp>
      <p:sp>
        <p:nvSpPr>
          <p:cNvPr id="144392" name="Text Box 8"/>
          <p:cNvSpPr txBox="1">
            <a:spLocks noChangeArrowheads="1"/>
          </p:cNvSpPr>
          <p:nvPr/>
        </p:nvSpPr>
        <p:spPr bwMode="auto">
          <a:xfrm>
            <a:off x="554038" y="4244975"/>
            <a:ext cx="8121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6600CC"/>
                </a:solidFill>
              </a:rPr>
              <a:t>log</a:t>
            </a:r>
            <a:r>
              <a:rPr lang="en-US" sz="2400" baseline="-25000">
                <a:solidFill>
                  <a:srgbClr val="6600CC"/>
                </a:solidFill>
              </a:rPr>
              <a:t>2</a:t>
            </a:r>
            <a:r>
              <a:rPr lang="en-US" sz="2400">
                <a:solidFill>
                  <a:srgbClr val="6600CC"/>
                </a:solidFill>
              </a:rPr>
              <a:t>(64)</a:t>
            </a:r>
            <a:r>
              <a:rPr lang="en-US" sz="2400"/>
              <a:t> = 6, since 64 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32 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16 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</a:t>
            </a:r>
            <a:r>
              <a:rPr lang="en-US" sz="2400"/>
              <a:t>8 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4 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2 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1</a:t>
            </a:r>
            <a:endParaRPr lang="en-US" sz="2400"/>
          </a:p>
        </p:txBody>
      </p:sp>
      <p:sp>
        <p:nvSpPr>
          <p:cNvPr id="144394" name="Text Box 10"/>
          <p:cNvSpPr txBox="1">
            <a:spLocks noChangeArrowheads="1"/>
          </p:cNvSpPr>
          <p:nvPr/>
        </p:nvSpPr>
        <p:spPr bwMode="auto">
          <a:xfrm>
            <a:off x="552450" y="5030788"/>
            <a:ext cx="8121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6600CC"/>
                </a:solidFill>
              </a:rPr>
              <a:t>log</a:t>
            </a:r>
            <a:r>
              <a:rPr lang="en-US" sz="2400" baseline="-25000">
                <a:solidFill>
                  <a:srgbClr val="6600CC"/>
                </a:solidFill>
              </a:rPr>
              <a:t>2</a:t>
            </a:r>
            <a:r>
              <a:rPr lang="en-US" sz="2400">
                <a:solidFill>
                  <a:srgbClr val="6600CC"/>
                </a:solidFill>
              </a:rPr>
              <a:t>(1 billion)</a:t>
            </a:r>
            <a:r>
              <a:rPr lang="en-US" sz="2400"/>
              <a:t> = </a:t>
            </a:r>
            <a:r>
              <a:rPr lang="en-US" sz="2400">
                <a:solidFill>
                  <a:srgbClr val="006666"/>
                </a:solidFill>
              </a:rPr>
              <a:t>?</a:t>
            </a:r>
            <a:r>
              <a:rPr lang="en-US" sz="2400"/>
              <a:t>   1B 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500M 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250M 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</a:t>
            </a:r>
            <a:r>
              <a:rPr lang="en-US" sz="2400"/>
              <a:t>125M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…</a:t>
            </a: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7" grpId="0"/>
      <p:bldP spid="144388" grpId="0"/>
      <p:bldP spid="144389" grpId="0"/>
      <p:bldP spid="144391" grpId="0"/>
      <p:bldP spid="144392" grpId="0"/>
      <p:bldP spid="14439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114300"/>
            <a:ext cx="7772400" cy="1143000"/>
          </a:xfrm>
        </p:spPr>
        <p:txBody>
          <a:bodyPr/>
          <a:lstStyle/>
          <a:p>
            <a:r>
              <a:rPr lang="en-US" smtClean="0"/>
              <a:t>Pick a # between 1 - 60</a:t>
            </a:r>
          </a:p>
        </p:txBody>
      </p:sp>
      <p:sp>
        <p:nvSpPr>
          <p:cNvPr id="130053" name="Rectangle 5"/>
          <p:cNvSpPr>
            <a:spLocks noChangeArrowheads="1"/>
          </p:cNvSpPr>
          <p:nvPr/>
        </p:nvSpPr>
        <p:spPr bwMode="auto">
          <a:xfrm>
            <a:off x="879475" y="4379913"/>
            <a:ext cx="3206750" cy="1927225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b="1"/>
              <a:t>32 37 42 47 52 57</a:t>
            </a:r>
          </a:p>
          <a:p>
            <a:r>
              <a:rPr lang="en-US" sz="2400" b="1"/>
              <a:t>33 38 43 48 53 58</a:t>
            </a:r>
          </a:p>
          <a:p>
            <a:r>
              <a:rPr lang="en-US" sz="2400" b="1"/>
              <a:t>34 39 44 49 54 59</a:t>
            </a:r>
          </a:p>
          <a:p>
            <a:r>
              <a:rPr lang="en-US" sz="2400" b="1"/>
              <a:t>35 40 45 50 55 60</a:t>
            </a:r>
          </a:p>
          <a:p>
            <a:r>
              <a:rPr lang="en-US" sz="2400" b="1"/>
              <a:t>36 41 46 51 56  *</a:t>
            </a:r>
          </a:p>
        </p:txBody>
      </p:sp>
      <p:sp>
        <p:nvSpPr>
          <p:cNvPr id="130054" name="Rectangle 6"/>
          <p:cNvSpPr>
            <a:spLocks noChangeArrowheads="1"/>
          </p:cNvSpPr>
          <p:nvPr/>
        </p:nvSpPr>
        <p:spPr bwMode="auto">
          <a:xfrm>
            <a:off x="4805363" y="4278313"/>
            <a:ext cx="3128962" cy="1927225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/>
              <a:t> </a:t>
            </a:r>
            <a:r>
              <a:rPr lang="en-US" sz="2400" b="1"/>
              <a:t>1 11 21 31 41 51</a:t>
            </a:r>
          </a:p>
          <a:p>
            <a:r>
              <a:rPr lang="en-US" sz="2400" b="1"/>
              <a:t> 3 13 23 33 43 53</a:t>
            </a:r>
          </a:p>
          <a:p>
            <a:r>
              <a:rPr lang="en-US" sz="2400" b="1"/>
              <a:t> 5 15 25 35 45 55</a:t>
            </a:r>
          </a:p>
          <a:p>
            <a:r>
              <a:rPr lang="en-US" sz="2400" b="1"/>
              <a:t> 7 17 27 37 47 57</a:t>
            </a:r>
          </a:p>
          <a:p>
            <a:r>
              <a:rPr lang="en-US" sz="2400" b="1"/>
              <a:t> 9 19 29 39 49 59</a:t>
            </a:r>
          </a:p>
        </p:txBody>
      </p:sp>
      <p:sp>
        <p:nvSpPr>
          <p:cNvPr id="130055" name="Rectangle 7"/>
          <p:cNvSpPr>
            <a:spLocks noChangeArrowheads="1"/>
          </p:cNvSpPr>
          <p:nvPr/>
        </p:nvSpPr>
        <p:spPr bwMode="auto">
          <a:xfrm>
            <a:off x="1739900" y="2039938"/>
            <a:ext cx="3119438" cy="1927225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/>
              <a:t> </a:t>
            </a:r>
            <a:r>
              <a:rPr lang="en-US" sz="2400" b="1" dirty="0"/>
              <a:t>2 11 22 31 42 51</a:t>
            </a:r>
          </a:p>
          <a:p>
            <a:r>
              <a:rPr lang="en-US" sz="2400" b="1" dirty="0"/>
              <a:t> 3 14 23 34 43 54</a:t>
            </a:r>
          </a:p>
          <a:p>
            <a:r>
              <a:rPr lang="en-US" sz="2400" b="1" dirty="0"/>
              <a:t> 6 15 26 35 46 55</a:t>
            </a:r>
          </a:p>
          <a:p>
            <a:r>
              <a:rPr lang="en-US" sz="2400" b="1" dirty="0"/>
              <a:t> 7 18 27 38 47 58</a:t>
            </a:r>
          </a:p>
          <a:p>
            <a:r>
              <a:rPr lang="en-US" sz="2400" b="1" dirty="0"/>
              <a:t>10 19 30 39 50 59</a:t>
            </a:r>
          </a:p>
        </p:txBody>
      </p:sp>
      <p:sp>
        <p:nvSpPr>
          <p:cNvPr id="130056" name="Rectangle 8"/>
          <p:cNvSpPr>
            <a:spLocks noChangeArrowheads="1"/>
          </p:cNvSpPr>
          <p:nvPr/>
        </p:nvSpPr>
        <p:spPr bwMode="auto">
          <a:xfrm>
            <a:off x="5700713" y="892175"/>
            <a:ext cx="3173412" cy="1927225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/>
              <a:t> </a:t>
            </a:r>
            <a:r>
              <a:rPr lang="en-US" sz="2400" b="1" dirty="0"/>
              <a:t>4 13 22 31 44 53</a:t>
            </a:r>
          </a:p>
          <a:p>
            <a:r>
              <a:rPr lang="en-US" sz="2400" b="1" dirty="0"/>
              <a:t> 5 14 23 36 45 54</a:t>
            </a:r>
          </a:p>
          <a:p>
            <a:r>
              <a:rPr lang="en-US" sz="2400" b="1" dirty="0"/>
              <a:t> 6 15 28 37 46 55</a:t>
            </a:r>
          </a:p>
          <a:p>
            <a:r>
              <a:rPr lang="en-US" sz="2400" b="1" dirty="0"/>
              <a:t> 7 20 29 38 47 60</a:t>
            </a:r>
          </a:p>
          <a:p>
            <a:r>
              <a:rPr lang="en-US" sz="2400" b="1" dirty="0"/>
              <a:t>12 21 30 39 52  *</a:t>
            </a:r>
          </a:p>
        </p:txBody>
      </p:sp>
      <p:sp>
        <p:nvSpPr>
          <p:cNvPr id="130057" name="Rectangle 9"/>
          <p:cNvSpPr>
            <a:spLocks noChangeArrowheads="1"/>
          </p:cNvSpPr>
          <p:nvPr/>
        </p:nvSpPr>
        <p:spPr bwMode="auto">
          <a:xfrm>
            <a:off x="5154613" y="2998788"/>
            <a:ext cx="3181350" cy="1927225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/>
              <a:t> </a:t>
            </a:r>
            <a:r>
              <a:rPr lang="en-US" sz="2400" b="1" dirty="0"/>
              <a:t>8 13 26 31 44 57</a:t>
            </a:r>
          </a:p>
          <a:p>
            <a:r>
              <a:rPr lang="en-US" sz="2400" b="1" dirty="0"/>
              <a:t> 9 14 27 40 45 58</a:t>
            </a:r>
          </a:p>
          <a:p>
            <a:r>
              <a:rPr lang="en-US" sz="2400" b="1" dirty="0"/>
              <a:t>10 15 28 41 46 59</a:t>
            </a:r>
          </a:p>
          <a:p>
            <a:r>
              <a:rPr lang="en-US" sz="2400" b="1" dirty="0"/>
              <a:t>11 24 29 42 47 60</a:t>
            </a:r>
          </a:p>
          <a:p>
            <a:r>
              <a:rPr lang="en-US" sz="2400" b="1" dirty="0"/>
              <a:t>12 25 30 43 56  *</a:t>
            </a:r>
          </a:p>
        </p:txBody>
      </p:sp>
      <p:sp>
        <p:nvSpPr>
          <p:cNvPr id="130058" name="Rectangle 10"/>
          <p:cNvSpPr>
            <a:spLocks noChangeArrowheads="1"/>
          </p:cNvSpPr>
          <p:nvPr/>
        </p:nvSpPr>
        <p:spPr bwMode="auto">
          <a:xfrm>
            <a:off x="250825" y="857250"/>
            <a:ext cx="3190875" cy="1927225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b="1"/>
              <a:t>16 21 26 31 52 57</a:t>
            </a:r>
          </a:p>
          <a:p>
            <a:r>
              <a:rPr lang="en-US" sz="2400" b="1"/>
              <a:t>17 22 27 48 53 58</a:t>
            </a:r>
          </a:p>
          <a:p>
            <a:r>
              <a:rPr lang="en-US" sz="2400" b="1"/>
              <a:t>18 23 28 49 54 59</a:t>
            </a:r>
          </a:p>
          <a:p>
            <a:r>
              <a:rPr lang="en-US" sz="2400" b="1"/>
              <a:t>19 24 29 50 55 60</a:t>
            </a:r>
          </a:p>
          <a:p>
            <a:r>
              <a:rPr lang="en-US" sz="2400" b="1"/>
              <a:t>20 25 30 51 56  *</a:t>
            </a:r>
          </a:p>
        </p:txBody>
      </p:sp>
      <p:sp>
        <p:nvSpPr>
          <p:cNvPr id="130059" name="Rectangle 11"/>
          <p:cNvSpPr>
            <a:spLocks noChangeArrowheads="1"/>
          </p:cNvSpPr>
          <p:nvPr/>
        </p:nvSpPr>
        <p:spPr bwMode="auto">
          <a:xfrm>
            <a:off x="850900" y="1373188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r>
              <a:rPr lang="en-US" sz="4400">
                <a:solidFill>
                  <a:schemeClr val="tx2"/>
                </a:solidFill>
              </a:rPr>
              <a:t>Your number is…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3" grpId="0" animBg="1"/>
      <p:bldP spid="130053" grpId="1" animBg="1"/>
      <p:bldP spid="130054" grpId="0" animBg="1"/>
      <p:bldP spid="130054" grpId="1" animBg="1"/>
      <p:bldP spid="130055" grpId="0" animBg="1"/>
      <p:bldP spid="130055" grpId="1" animBg="1"/>
      <p:bldP spid="130056" grpId="0" animBg="1"/>
      <p:bldP spid="130056" grpId="1" animBg="1"/>
      <p:bldP spid="130057" grpId="0" animBg="1"/>
      <p:bldP spid="130057" grpId="1" animBg="1"/>
      <p:bldP spid="130058" grpId="0" animBg="1"/>
      <p:bldP spid="130058" grpId="1" animBg="1"/>
      <p:bldP spid="13005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Wow! That’s Significant!</a:t>
            </a:r>
          </a:p>
        </p:txBody>
      </p:sp>
      <p:sp>
        <p:nvSpPr>
          <p:cNvPr id="146436" name="Text Box 4"/>
          <p:cNvSpPr txBox="1">
            <a:spLocks noChangeArrowheads="1"/>
          </p:cNvSpPr>
          <p:nvPr/>
        </p:nvSpPr>
        <p:spPr bwMode="auto">
          <a:xfrm>
            <a:off x="986972" y="1524902"/>
            <a:ext cx="7112002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Our </a:t>
            </a:r>
            <a:r>
              <a:rPr lang="en-US" sz="2400" dirty="0">
                <a:solidFill>
                  <a:srgbClr val="6600CC"/>
                </a:solidFill>
              </a:rPr>
              <a:t>linear search algorithm</a:t>
            </a:r>
            <a:r>
              <a:rPr lang="en-US" sz="2400" dirty="0"/>
              <a:t> requires </a:t>
            </a:r>
            <a:r>
              <a:rPr lang="en-US" sz="2400" dirty="0">
                <a:solidFill>
                  <a:srgbClr val="6600CC"/>
                </a:solidFill>
              </a:rPr>
              <a:t>N/2 steps</a:t>
            </a:r>
            <a:r>
              <a:rPr lang="en-US" sz="2400" dirty="0"/>
              <a:t>, on average, to guess the user’s secret word.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(~50,000 steps</a:t>
            </a:r>
            <a:r>
              <a:rPr lang="en-US" dirty="0">
                <a:solidFill>
                  <a:srgbClr val="006666"/>
                </a:solidFill>
              </a:rPr>
              <a:t> for a dictionary with 100,000 words)</a:t>
            </a:r>
          </a:p>
        </p:txBody>
      </p:sp>
      <p:sp>
        <p:nvSpPr>
          <p:cNvPr id="146437" name="Text Box 5"/>
          <p:cNvSpPr txBox="1">
            <a:spLocks noChangeArrowheads="1"/>
          </p:cNvSpPr>
          <p:nvPr/>
        </p:nvSpPr>
        <p:spPr bwMode="auto">
          <a:xfrm>
            <a:off x="754744" y="3258686"/>
            <a:ext cx="7779657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But our </a:t>
            </a:r>
            <a:r>
              <a:rPr lang="en-US" sz="2400" dirty="0">
                <a:solidFill>
                  <a:srgbClr val="6600CC"/>
                </a:solidFill>
              </a:rPr>
              <a:t>binary search algorithm</a:t>
            </a:r>
            <a:r>
              <a:rPr lang="en-US" sz="2400" dirty="0"/>
              <a:t> only requires </a:t>
            </a:r>
            <a:r>
              <a:rPr lang="en-US" sz="2400" dirty="0">
                <a:solidFill>
                  <a:srgbClr val="6600CC"/>
                </a:solidFill>
              </a:rPr>
              <a:t>log</a:t>
            </a:r>
            <a:r>
              <a:rPr lang="en-US" sz="2400" baseline="-25000" dirty="0">
                <a:solidFill>
                  <a:srgbClr val="6600CC"/>
                </a:solidFill>
              </a:rPr>
              <a:t>2</a:t>
            </a:r>
            <a:r>
              <a:rPr lang="en-US" sz="2400" dirty="0">
                <a:solidFill>
                  <a:srgbClr val="6600CC"/>
                </a:solidFill>
              </a:rPr>
              <a:t>(N) steps</a:t>
            </a:r>
            <a:r>
              <a:rPr lang="en-US" sz="2400" dirty="0"/>
              <a:t>, on average, to guess the user’s secret word.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(~17 steps</a:t>
            </a:r>
            <a:r>
              <a:rPr lang="en-US" dirty="0">
                <a:solidFill>
                  <a:srgbClr val="006666"/>
                </a:solidFill>
              </a:rPr>
              <a:t> for a dictionary with 100,000 words)</a:t>
            </a:r>
            <a:endParaRPr lang="en-US" dirty="0"/>
          </a:p>
        </p:txBody>
      </p:sp>
      <p:sp>
        <p:nvSpPr>
          <p:cNvPr id="146438" name="Text Box 6"/>
          <p:cNvSpPr txBox="1">
            <a:spLocks noChangeArrowheads="1"/>
          </p:cNvSpPr>
          <p:nvPr/>
        </p:nvSpPr>
        <p:spPr bwMode="auto">
          <a:xfrm>
            <a:off x="301625" y="5118335"/>
            <a:ext cx="8618538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 dirty="0"/>
              <a:t>If, instead of a dictionary, we had to search a database of </a:t>
            </a:r>
            <a:r>
              <a:rPr lang="en-US" sz="2800" dirty="0">
                <a:solidFill>
                  <a:srgbClr val="6600CC"/>
                </a:solidFill>
              </a:rPr>
              <a:t>300 million people</a:t>
            </a:r>
            <a:r>
              <a:rPr lang="en-US" sz="2800" dirty="0"/>
              <a:t>, which algorithm would you choose?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6" grpId="0"/>
      <p:bldP spid="146437" grpId="0"/>
      <p:bldP spid="14643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230188" y="211713"/>
            <a:ext cx="86264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3200" dirty="0"/>
              <a:t>Bad Algorithms Can Kill a Program!</a:t>
            </a:r>
          </a:p>
        </p:txBody>
      </p:sp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5048250" y="1435100"/>
            <a:ext cx="34369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/>
              <a:t>Bad algorithms can produce bad results:</a:t>
            </a:r>
          </a:p>
        </p:txBody>
      </p:sp>
      <p:grpSp>
        <p:nvGrpSpPr>
          <p:cNvPr id="132113" name="Group 17"/>
          <p:cNvGrpSpPr>
            <a:grpSpLocks/>
          </p:cNvGrpSpPr>
          <p:nvPr/>
        </p:nvGrpSpPr>
        <p:grpSpPr bwMode="auto">
          <a:xfrm>
            <a:off x="4316413" y="2401888"/>
            <a:ext cx="4649787" cy="4175125"/>
            <a:chOff x="2678" y="657"/>
            <a:chExt cx="2929" cy="2630"/>
          </a:xfrm>
        </p:grpSpPr>
        <p:pic>
          <p:nvPicPr>
            <p:cNvPr id="132110" name="Picture 14" descr="usc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8" y="657"/>
              <a:ext cx="2929" cy="263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2112" name="Picture 16" descr="monkey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19" t="38400" r="2185" b="6267"/>
            <a:stretch>
              <a:fillRect/>
            </a:stretch>
          </p:blipFill>
          <p:spPr bwMode="auto">
            <a:xfrm>
              <a:off x="3209" y="1610"/>
              <a:ext cx="2352" cy="1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412750" y="4832350"/>
            <a:ext cx="34369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/>
              <a:t>Bad algorithms can be way too slow!</a:t>
            </a:r>
          </a:p>
        </p:txBody>
      </p:sp>
      <p:pic>
        <p:nvPicPr>
          <p:cNvPr id="132117" name="Picture 21" descr="ani-Hour_Glass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" y="1030288"/>
            <a:ext cx="247650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79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utoUpdateAnimBg="0"/>
      <p:bldP spid="3" grpId="0" build="allAtOnce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15933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Data Structures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304800" y="1071135"/>
            <a:ext cx="8458200" cy="946150"/>
            <a:chOff x="192" y="684"/>
            <a:chExt cx="5040" cy="596"/>
          </a:xfrm>
        </p:grpSpPr>
        <p:sp>
          <p:nvSpPr>
            <p:cNvPr id="26632" name="Rectangle 9"/>
            <p:cNvSpPr>
              <a:spLocks noChangeArrowheads="1"/>
            </p:cNvSpPr>
            <p:nvPr/>
          </p:nvSpPr>
          <p:spPr bwMode="auto">
            <a:xfrm>
              <a:off x="192" y="684"/>
              <a:ext cx="5040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sz="2800" dirty="0">
                  <a:cs typeface="Courier New" pitchFamily="49" charset="0"/>
                </a:rPr>
                <a:t>      </a:t>
              </a:r>
              <a:r>
                <a:rPr lang="en-US" sz="2800" dirty="0"/>
                <a:t>A </a:t>
              </a:r>
              <a:r>
                <a:rPr lang="en-US" sz="2800" dirty="0">
                  <a:solidFill>
                    <a:srgbClr val="008080"/>
                  </a:solidFill>
                </a:rPr>
                <a:t>data structure</a:t>
              </a:r>
              <a:r>
                <a:rPr lang="en-US" sz="2800" dirty="0"/>
                <a:t> is the </a:t>
              </a:r>
              <a:r>
                <a:rPr lang="en-US" sz="2800" dirty="0">
                  <a:solidFill>
                    <a:srgbClr val="800000"/>
                  </a:solidFill>
                </a:rPr>
                <a:t>data</a:t>
              </a:r>
              <a:r>
                <a:rPr lang="en-US" sz="2800" dirty="0"/>
                <a:t> that’s operated </a:t>
              </a:r>
              <a:br>
                <a:rPr lang="en-US" sz="2800" dirty="0"/>
              </a:br>
              <a:r>
                <a:rPr lang="en-US" sz="2800" dirty="0"/>
                <a:t>     on by an algorithm to solve a problem.</a:t>
              </a:r>
              <a:r>
                <a:rPr lang="en-US" sz="2400" dirty="0"/>
                <a:t> </a:t>
              </a:r>
            </a:p>
          </p:txBody>
        </p:sp>
        <p:pic>
          <p:nvPicPr>
            <p:cNvPr id="26633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9999" r="28125" b="10001"/>
            <a:stretch>
              <a:fillRect/>
            </a:stretch>
          </p:blipFill>
          <p:spPr bwMode="auto">
            <a:xfrm>
              <a:off x="231" y="690"/>
              <a:ext cx="336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3851" name="Rectangle 11"/>
          <p:cNvSpPr>
            <a:spLocks noChangeArrowheads="1"/>
          </p:cNvSpPr>
          <p:nvPr/>
        </p:nvSpPr>
        <p:spPr bwMode="auto">
          <a:xfrm>
            <a:off x="1113413" y="2312560"/>
            <a:ext cx="70548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rgbClr val="008080"/>
                </a:solidFill>
              </a:rPr>
              <a:t>Sometimes an algorithm can operate just on the </a:t>
            </a:r>
            <a:r>
              <a:rPr lang="en-US" sz="2400" dirty="0">
                <a:solidFill>
                  <a:schemeClr val="accent2"/>
                </a:solidFill>
              </a:rPr>
              <a:t>data passed in </a:t>
            </a:r>
            <a:r>
              <a:rPr lang="en-US" sz="2400" dirty="0">
                <a:solidFill>
                  <a:srgbClr val="008080"/>
                </a:solidFill>
              </a:rPr>
              <a:t>to </a:t>
            </a:r>
            <a:r>
              <a:rPr lang="en-US" sz="2400" dirty="0" smtClean="0">
                <a:solidFill>
                  <a:srgbClr val="008080"/>
                </a:solidFill>
              </a:rPr>
              <a:t>it: </a:t>
            </a:r>
            <a:endParaRPr lang="en-US" sz="2400" dirty="0">
              <a:solidFill>
                <a:srgbClr val="008080"/>
              </a:solidFill>
            </a:endParaRPr>
          </a:p>
        </p:txBody>
      </p:sp>
      <p:sp>
        <p:nvSpPr>
          <p:cNvPr id="163852" name="Rectangle 12"/>
          <p:cNvSpPr>
            <a:spLocks noChangeArrowheads="1"/>
          </p:cNvSpPr>
          <p:nvPr/>
        </p:nvSpPr>
        <p:spPr bwMode="auto">
          <a:xfrm>
            <a:off x="319109" y="5783155"/>
            <a:ext cx="86550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rgbClr val="008080"/>
                </a:solidFill>
              </a:rPr>
              <a:t>Other times </a:t>
            </a:r>
            <a:r>
              <a:rPr lang="en-US" sz="2400" dirty="0" smtClean="0">
                <a:solidFill>
                  <a:srgbClr val="008080"/>
                </a:solidFill>
              </a:rPr>
              <a:t>an algorithm </a:t>
            </a:r>
            <a:r>
              <a:rPr lang="en-US" sz="2400" dirty="0">
                <a:solidFill>
                  <a:srgbClr val="008080"/>
                </a:solidFill>
              </a:rPr>
              <a:t>will have to create its own </a:t>
            </a:r>
            <a:r>
              <a:rPr lang="en-US" sz="2400" dirty="0">
                <a:solidFill>
                  <a:schemeClr val="accent2"/>
                </a:solidFill>
              </a:rPr>
              <a:t>secondary data structures</a:t>
            </a:r>
            <a:r>
              <a:rPr lang="en-US" sz="2400" dirty="0">
                <a:solidFill>
                  <a:srgbClr val="008080"/>
                </a:solidFill>
              </a:rPr>
              <a:t> to solve a problem. 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13413" y="3270710"/>
            <a:ext cx="7425009" cy="230832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void </a:t>
            </a:r>
            <a:r>
              <a:rPr lang="en-US" sz="1800" dirty="0" err="1" smtClean="0"/>
              <a:t>printNumbersBackward</a:t>
            </a:r>
            <a:r>
              <a:rPr lang="en-US" sz="1800" dirty="0" smtClean="0"/>
              <a:t>(</a:t>
            </a:r>
            <a:r>
              <a:rPr lang="en-US" sz="1800" dirty="0" err="1" smtClean="0"/>
              <a:t>int</a:t>
            </a:r>
            <a:r>
              <a:rPr lang="en-US" sz="1800" dirty="0" smtClean="0"/>
              <a:t> array[], </a:t>
            </a:r>
            <a:r>
              <a:rPr lang="en-US" sz="1800" dirty="0" err="1" smtClean="0"/>
              <a:t>int</a:t>
            </a:r>
            <a:r>
              <a:rPr lang="en-US" sz="1800" dirty="0" smtClean="0"/>
              <a:t> </a:t>
            </a:r>
            <a:r>
              <a:rPr lang="en-US" sz="1800" dirty="0" err="1" smtClean="0"/>
              <a:t>numItems</a:t>
            </a:r>
            <a:r>
              <a:rPr lang="en-US" sz="1800" dirty="0" smtClean="0"/>
              <a:t>)</a:t>
            </a:r>
          </a:p>
          <a:p>
            <a:r>
              <a:rPr lang="en-US" sz="1800" dirty="0" smtClean="0"/>
              <a:t>{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 while (</a:t>
            </a:r>
            <a:r>
              <a:rPr lang="en-US" sz="1800" dirty="0" err="1" smtClean="0"/>
              <a:t>numItems</a:t>
            </a:r>
            <a:r>
              <a:rPr lang="en-US" sz="1800" dirty="0" smtClean="0"/>
              <a:t> &gt; 0)</a:t>
            </a:r>
          </a:p>
          <a:p>
            <a:r>
              <a:rPr lang="en-US" sz="1800" dirty="0" smtClean="0"/>
              <a:t>     {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     --</a:t>
            </a:r>
            <a:r>
              <a:rPr lang="en-US" sz="1800" dirty="0" err="1" smtClean="0"/>
              <a:t>numItems</a:t>
            </a:r>
            <a:r>
              <a:rPr lang="en-US" sz="1800" dirty="0"/>
              <a:t>;</a:t>
            </a:r>
            <a:endParaRPr lang="en-US" sz="1800" dirty="0" smtClean="0"/>
          </a:p>
          <a:p>
            <a:r>
              <a:rPr lang="en-US" sz="1800" dirty="0"/>
              <a:t> </a:t>
            </a:r>
            <a:r>
              <a:rPr lang="en-US" sz="1800" dirty="0" smtClean="0"/>
              <a:t>        </a:t>
            </a:r>
            <a:r>
              <a:rPr lang="en-US" sz="1800" dirty="0" err="1" smtClean="0"/>
              <a:t>cout</a:t>
            </a:r>
            <a:r>
              <a:rPr lang="en-US" sz="1800" dirty="0" smtClean="0"/>
              <a:t> &lt;&lt; array[</a:t>
            </a:r>
            <a:r>
              <a:rPr lang="en-US" sz="1800" dirty="0" err="1" smtClean="0"/>
              <a:t>numItems</a:t>
            </a:r>
            <a:r>
              <a:rPr lang="en-US" sz="1800" dirty="0" smtClean="0"/>
              <a:t>];</a:t>
            </a:r>
          </a:p>
          <a:p>
            <a:r>
              <a:rPr lang="en-US" sz="1800" dirty="0" smtClean="0"/>
              <a:t>     }</a:t>
            </a:r>
          </a:p>
          <a:p>
            <a:r>
              <a:rPr lang="en-US" sz="1800" dirty="0"/>
              <a:t>}</a:t>
            </a:r>
          </a:p>
        </p:txBody>
      </p:sp>
      <p:sp>
        <p:nvSpPr>
          <p:cNvPr id="4" name="Left Arrow 3"/>
          <p:cNvSpPr/>
          <p:nvPr/>
        </p:nvSpPr>
        <p:spPr>
          <a:xfrm>
            <a:off x="4959928" y="3556063"/>
            <a:ext cx="3208335" cy="2042428"/>
          </a:xfrm>
          <a:prstGeom prst="lef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Solves the problem with no new variables or data!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51" grpId="0"/>
      <p:bldP spid="163852" grpId="0"/>
      <p:bldP spid="3" grpId="0" animBg="1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381000" y="-206830"/>
            <a:ext cx="8458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A Data Structure for Facebook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60338" y="826407"/>
            <a:ext cx="7521103" cy="1097819"/>
            <a:chOff x="160338" y="826407"/>
            <a:chExt cx="7521103" cy="1097819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1050" y="826407"/>
              <a:ext cx="1960391" cy="1097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51" name="Text Box 3"/>
            <p:cNvSpPr txBox="1">
              <a:spLocks noChangeArrowheads="1"/>
            </p:cNvSpPr>
            <p:nvPr/>
          </p:nvSpPr>
          <p:spPr bwMode="auto">
            <a:xfrm>
              <a:off x="160338" y="949325"/>
              <a:ext cx="65409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2000" dirty="0">
                  <a:cs typeface="Courier New" pitchFamily="49" charset="0"/>
                </a:rPr>
                <a:t>Imagine that you’re building a social </a:t>
              </a:r>
              <a:br>
                <a:rPr lang="en-US" sz="2000" dirty="0">
                  <a:cs typeface="Courier New" pitchFamily="49" charset="0"/>
                </a:rPr>
              </a:br>
              <a:r>
                <a:rPr lang="en-US" sz="2000" dirty="0">
                  <a:cs typeface="Courier New" pitchFamily="49" charset="0"/>
                </a:rPr>
                <a:t>network website like </a:t>
              </a:r>
              <a:r>
                <a:rPr lang="en-US" sz="2000" dirty="0">
                  <a:solidFill>
                    <a:srgbClr val="6600CC"/>
                  </a:solidFill>
                  <a:cs typeface="Courier New" pitchFamily="49" charset="0"/>
                </a:rPr>
                <a:t>Facebook</a:t>
              </a:r>
              <a:r>
                <a:rPr lang="en-US" sz="2000" dirty="0">
                  <a:cs typeface="Courier New" pitchFamily="49" charset="0"/>
                </a:rPr>
                <a:t>…</a:t>
              </a:r>
              <a:r>
                <a:rPr lang="en-US" sz="2000" dirty="0"/>
                <a:t> </a:t>
              </a:r>
            </a:p>
          </p:txBody>
        </p:sp>
      </p:grpSp>
      <p:sp>
        <p:nvSpPr>
          <p:cNvPr id="17425" name="Text Box 17"/>
          <p:cNvSpPr txBox="1">
            <a:spLocks noChangeArrowheads="1"/>
          </p:cNvSpPr>
          <p:nvPr/>
        </p:nvSpPr>
        <p:spPr bwMode="auto">
          <a:xfrm>
            <a:off x="4211856" y="2012950"/>
            <a:ext cx="4876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cs typeface="Courier New" pitchFamily="49" charset="0"/>
              </a:rPr>
              <a:t>And you want to keep track of </a:t>
            </a:r>
            <a:br>
              <a:rPr lang="en-US" sz="2000" dirty="0">
                <a:cs typeface="Courier New" pitchFamily="49" charset="0"/>
              </a:rPr>
            </a:br>
            <a:r>
              <a:rPr lang="en-US" sz="2000" dirty="0">
                <a:cs typeface="Courier New" pitchFamily="49" charset="0"/>
              </a:rPr>
              <a:t>who made friends with </a:t>
            </a:r>
            <a:r>
              <a:rPr lang="en-US" sz="2000" dirty="0" smtClean="0">
                <a:cs typeface="Courier New" pitchFamily="49" charset="0"/>
              </a:rPr>
              <a:t>whom…</a:t>
            </a:r>
            <a:endParaRPr lang="en-US" sz="2000" dirty="0"/>
          </a:p>
        </p:txBody>
      </p:sp>
      <p:sp>
        <p:nvSpPr>
          <p:cNvPr id="17426" name="Text Box 18"/>
          <p:cNvSpPr txBox="1">
            <a:spLocks noChangeArrowheads="1"/>
          </p:cNvSpPr>
          <p:nvPr/>
        </p:nvSpPr>
        <p:spPr bwMode="auto">
          <a:xfrm>
            <a:off x="4211856" y="2895600"/>
            <a:ext cx="4876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/>
              <a:t>How would you do it?</a:t>
            </a:r>
          </a:p>
        </p:txBody>
      </p:sp>
      <p:sp>
        <p:nvSpPr>
          <p:cNvPr id="17427" name="Text Box 19"/>
          <p:cNvSpPr txBox="1">
            <a:spLocks noChangeArrowheads="1"/>
          </p:cNvSpPr>
          <p:nvPr/>
        </p:nvSpPr>
        <p:spPr bwMode="auto">
          <a:xfrm>
            <a:off x="4526452" y="3421928"/>
            <a:ext cx="431274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/>
              <a:t>Well, one </a:t>
            </a:r>
            <a:r>
              <a:rPr lang="en-US" sz="2000" i="1" dirty="0" smtClean="0">
                <a:solidFill>
                  <a:srgbClr val="FF0000"/>
                </a:solidFill>
              </a:rPr>
              <a:t>data structure </a:t>
            </a:r>
            <a:br>
              <a:rPr lang="en-US" sz="2000" i="1" dirty="0" smtClean="0">
                <a:solidFill>
                  <a:srgbClr val="FF0000"/>
                </a:solidFill>
              </a:rPr>
            </a:br>
            <a:r>
              <a:rPr lang="en-US" sz="2000" i="1" dirty="0" smtClean="0"/>
              <a:t>we could use would be a long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>
                <a:solidFill>
                  <a:schemeClr val="accent2"/>
                </a:solidFill>
              </a:rPr>
              <a:t>list</a:t>
            </a:r>
            <a:r>
              <a:rPr lang="en-US" sz="2000" dirty="0" smtClean="0"/>
              <a:t> </a:t>
            </a:r>
            <a:r>
              <a:rPr lang="en-US" sz="2000" dirty="0">
                <a:solidFill>
                  <a:schemeClr val="accent2"/>
                </a:solidFill>
              </a:rPr>
              <a:t>of </a:t>
            </a:r>
            <a:r>
              <a:rPr lang="en-US" sz="2000" dirty="0" smtClean="0">
                <a:solidFill>
                  <a:schemeClr val="accent2"/>
                </a:solidFill>
              </a:rPr>
              <a:t>every pair of friends</a:t>
            </a:r>
            <a:r>
              <a:rPr lang="en-US" sz="2000" dirty="0" smtClean="0"/>
              <a:t>…</a:t>
            </a:r>
            <a:endParaRPr lang="en-US" sz="2000" dirty="0"/>
          </a:p>
        </p:txBody>
      </p:sp>
      <p:sp>
        <p:nvSpPr>
          <p:cNvPr id="17428" name="Text Box 20"/>
          <p:cNvSpPr txBox="1">
            <a:spLocks noChangeArrowheads="1"/>
          </p:cNvSpPr>
          <p:nvPr/>
        </p:nvSpPr>
        <p:spPr bwMode="auto">
          <a:xfrm>
            <a:off x="212725" y="1974850"/>
            <a:ext cx="3716701" cy="3170099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 b="1" u="sng" dirty="0" smtClean="0">
                <a:solidFill>
                  <a:srgbClr val="800000"/>
                </a:solidFill>
              </a:rPr>
              <a:t>Friend A</a:t>
            </a:r>
            <a:r>
              <a:rPr lang="en-US" sz="2000" b="1" dirty="0" smtClean="0">
                <a:solidFill>
                  <a:srgbClr val="800000"/>
                </a:solidFill>
              </a:rPr>
              <a:t>    	 </a:t>
            </a:r>
            <a:r>
              <a:rPr lang="en-US" sz="2000" b="1" u="sng" dirty="0" smtClean="0">
                <a:solidFill>
                  <a:srgbClr val="800000"/>
                </a:solidFill>
              </a:rPr>
              <a:t>Friend B   </a:t>
            </a:r>
            <a:endParaRPr lang="en-US" sz="2000" b="1" u="sng" dirty="0">
              <a:solidFill>
                <a:srgbClr val="006666"/>
              </a:solidFill>
            </a:endParaRPr>
          </a:p>
          <a:p>
            <a:pPr eaLnBrk="1" hangingPunct="1"/>
            <a:r>
              <a:rPr lang="en-US" sz="1800" dirty="0">
                <a:solidFill>
                  <a:srgbClr val="800000"/>
                </a:solidFill>
                <a:latin typeface="+mj-lt"/>
              </a:rPr>
              <a:t>Danny Hsu</a:t>
            </a:r>
            <a:r>
              <a:rPr lang="en-US" sz="1800" dirty="0">
                <a:latin typeface="+mj-lt"/>
              </a:rPr>
              <a:t>  </a:t>
            </a:r>
            <a:r>
              <a:rPr lang="en-US" sz="1800" dirty="0" smtClean="0">
                <a:latin typeface="+mj-lt"/>
              </a:rPr>
              <a:t>	 </a:t>
            </a:r>
            <a:r>
              <a:rPr lang="en-US" sz="1800" dirty="0" smtClean="0">
                <a:solidFill>
                  <a:srgbClr val="006666"/>
                </a:solidFill>
                <a:latin typeface="+mj-lt"/>
              </a:rPr>
              <a:t>Jenny </a:t>
            </a:r>
            <a:r>
              <a:rPr lang="en-US" sz="1800" dirty="0">
                <a:solidFill>
                  <a:srgbClr val="006666"/>
                </a:solidFill>
                <a:latin typeface="+mj-lt"/>
              </a:rPr>
              <a:t>Oh</a:t>
            </a:r>
          </a:p>
          <a:p>
            <a:pPr eaLnBrk="1" hangingPunct="1"/>
            <a:r>
              <a:rPr lang="en-US" sz="1800" dirty="0">
                <a:solidFill>
                  <a:srgbClr val="800000"/>
                </a:solidFill>
                <a:latin typeface="+mj-lt"/>
              </a:rPr>
              <a:t>Danny Hsu</a:t>
            </a:r>
            <a:r>
              <a:rPr lang="en-US" sz="1800" dirty="0">
                <a:latin typeface="+mj-lt"/>
              </a:rPr>
              <a:t>  </a:t>
            </a:r>
            <a:r>
              <a:rPr lang="en-US" sz="1800" dirty="0" smtClean="0">
                <a:latin typeface="+mj-lt"/>
              </a:rPr>
              <a:t>	 </a:t>
            </a:r>
            <a:r>
              <a:rPr lang="en-US" sz="1800" dirty="0">
                <a:solidFill>
                  <a:srgbClr val="006666"/>
                </a:solidFill>
                <a:latin typeface="+mj-lt"/>
              </a:rPr>
              <a:t>Rich Lim</a:t>
            </a:r>
          </a:p>
          <a:p>
            <a:pPr eaLnBrk="1" hangingPunct="1"/>
            <a:r>
              <a:rPr lang="en-US" sz="1800" dirty="0">
                <a:solidFill>
                  <a:srgbClr val="800000"/>
                </a:solidFill>
                <a:latin typeface="+mj-lt"/>
              </a:rPr>
              <a:t>Jenny Oh</a:t>
            </a:r>
            <a:r>
              <a:rPr lang="en-US" sz="1800" dirty="0">
                <a:latin typeface="+mj-lt"/>
              </a:rPr>
              <a:t>   </a:t>
            </a:r>
            <a:r>
              <a:rPr lang="en-US" sz="1800" dirty="0" smtClean="0">
                <a:latin typeface="+mj-lt"/>
              </a:rPr>
              <a:t>	 </a:t>
            </a:r>
            <a:r>
              <a:rPr lang="en-US" sz="1800" dirty="0">
                <a:solidFill>
                  <a:srgbClr val="006666"/>
                </a:solidFill>
                <a:latin typeface="+mj-lt"/>
              </a:rPr>
              <a:t>David Sun</a:t>
            </a:r>
          </a:p>
          <a:p>
            <a:pPr eaLnBrk="1" hangingPunct="1"/>
            <a:r>
              <a:rPr lang="en-US" sz="1800" dirty="0">
                <a:solidFill>
                  <a:srgbClr val="800000"/>
                </a:solidFill>
                <a:latin typeface="+mj-lt"/>
              </a:rPr>
              <a:t>Danny Hsu</a:t>
            </a:r>
            <a:r>
              <a:rPr lang="en-US" sz="1800" dirty="0">
                <a:latin typeface="+mj-lt"/>
              </a:rPr>
              <a:t>  </a:t>
            </a:r>
            <a:r>
              <a:rPr lang="en-US" sz="1800" dirty="0" smtClean="0">
                <a:latin typeface="+mj-lt"/>
              </a:rPr>
              <a:t>	 </a:t>
            </a:r>
            <a:r>
              <a:rPr lang="en-US" sz="1800" dirty="0">
                <a:solidFill>
                  <a:srgbClr val="006666"/>
                </a:solidFill>
                <a:latin typeface="+mj-lt"/>
              </a:rPr>
              <a:t>Carey Nash</a:t>
            </a:r>
          </a:p>
          <a:p>
            <a:pPr eaLnBrk="1" hangingPunct="1"/>
            <a:r>
              <a:rPr lang="en-US" sz="1800" dirty="0">
                <a:solidFill>
                  <a:srgbClr val="800000"/>
                </a:solidFill>
                <a:latin typeface="+mj-lt"/>
              </a:rPr>
              <a:t>Carey Nash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smtClean="0">
                <a:latin typeface="+mj-lt"/>
              </a:rPr>
              <a:t>	 </a:t>
            </a:r>
            <a:r>
              <a:rPr lang="en-US" sz="1800" dirty="0">
                <a:solidFill>
                  <a:srgbClr val="006666"/>
                </a:solidFill>
                <a:latin typeface="+mj-lt"/>
              </a:rPr>
              <a:t>Scott Wilhelm</a:t>
            </a:r>
          </a:p>
          <a:p>
            <a:pPr eaLnBrk="1" hangingPunct="1"/>
            <a:r>
              <a:rPr lang="en-US" sz="1800" dirty="0" err="1">
                <a:solidFill>
                  <a:srgbClr val="800000"/>
                </a:solidFill>
                <a:latin typeface="+mj-lt"/>
              </a:rPr>
              <a:t>Melani</a:t>
            </a:r>
            <a:r>
              <a:rPr lang="en-US" sz="1800" dirty="0">
                <a:solidFill>
                  <a:srgbClr val="800000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rgbClr val="800000"/>
                </a:solidFill>
                <a:latin typeface="+mj-lt"/>
              </a:rPr>
              <a:t>Kan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smtClean="0">
                <a:latin typeface="+mj-lt"/>
              </a:rPr>
              <a:t>	 </a:t>
            </a:r>
            <a:r>
              <a:rPr lang="en-US" sz="1800" dirty="0">
                <a:solidFill>
                  <a:srgbClr val="006666"/>
                </a:solidFill>
                <a:latin typeface="+mj-lt"/>
              </a:rPr>
              <a:t>Danny Hsu</a:t>
            </a:r>
          </a:p>
          <a:p>
            <a:pPr eaLnBrk="1" hangingPunct="1"/>
            <a:r>
              <a:rPr lang="en-US" sz="1800" dirty="0">
                <a:solidFill>
                  <a:srgbClr val="800000"/>
                </a:solidFill>
                <a:latin typeface="+mj-lt"/>
              </a:rPr>
              <a:t>Carey Nash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smtClean="0">
                <a:latin typeface="+mj-lt"/>
              </a:rPr>
              <a:t>	 </a:t>
            </a:r>
            <a:r>
              <a:rPr lang="en-US" sz="1800" dirty="0">
                <a:solidFill>
                  <a:srgbClr val="006666"/>
                </a:solidFill>
                <a:latin typeface="+mj-lt"/>
              </a:rPr>
              <a:t>David Small</a:t>
            </a:r>
          </a:p>
          <a:p>
            <a:pPr eaLnBrk="1" hangingPunct="1"/>
            <a:r>
              <a:rPr lang="en-US" sz="1800" dirty="0">
                <a:solidFill>
                  <a:srgbClr val="800000"/>
                </a:solidFill>
                <a:latin typeface="+mj-lt"/>
              </a:rPr>
              <a:t>Jenny Oh</a:t>
            </a:r>
            <a:r>
              <a:rPr lang="en-US" sz="1800" dirty="0">
                <a:latin typeface="+mj-lt"/>
              </a:rPr>
              <a:t>   </a:t>
            </a:r>
            <a:r>
              <a:rPr lang="en-US" sz="1800" dirty="0" smtClean="0">
                <a:latin typeface="+mj-lt"/>
              </a:rPr>
              <a:t>	 </a:t>
            </a:r>
            <a:r>
              <a:rPr lang="en-US" sz="1800" dirty="0">
                <a:solidFill>
                  <a:srgbClr val="006666"/>
                </a:solidFill>
                <a:latin typeface="+mj-lt"/>
              </a:rPr>
              <a:t>Len </a:t>
            </a:r>
            <a:r>
              <a:rPr lang="en-US" sz="1800" dirty="0" err="1">
                <a:solidFill>
                  <a:srgbClr val="006666"/>
                </a:solidFill>
                <a:latin typeface="+mj-lt"/>
              </a:rPr>
              <a:t>Kleinrock</a:t>
            </a:r>
            <a:endParaRPr lang="en-US" sz="1800" dirty="0">
              <a:solidFill>
                <a:srgbClr val="006666"/>
              </a:solidFill>
              <a:latin typeface="+mj-lt"/>
            </a:endParaRPr>
          </a:p>
          <a:p>
            <a:pPr eaLnBrk="1" hangingPunct="1"/>
            <a:r>
              <a:rPr lang="en-US" sz="1800" dirty="0">
                <a:solidFill>
                  <a:srgbClr val="800000"/>
                </a:solidFill>
                <a:latin typeface="+mj-lt"/>
              </a:rPr>
              <a:t>Jenny Oh</a:t>
            </a:r>
            <a:r>
              <a:rPr lang="en-US" sz="1800" dirty="0">
                <a:latin typeface="+mj-lt"/>
              </a:rPr>
              <a:t>   </a:t>
            </a:r>
            <a:r>
              <a:rPr lang="en-US" sz="1800" dirty="0" smtClean="0">
                <a:latin typeface="+mj-lt"/>
              </a:rPr>
              <a:t>	 </a:t>
            </a:r>
            <a:r>
              <a:rPr lang="en-US" sz="1800" dirty="0">
                <a:solidFill>
                  <a:srgbClr val="006666"/>
                </a:solidFill>
                <a:latin typeface="+mj-lt"/>
              </a:rPr>
              <a:t>Mario </a:t>
            </a:r>
            <a:r>
              <a:rPr lang="en-US" sz="1800" dirty="0" err="1">
                <a:solidFill>
                  <a:srgbClr val="006666"/>
                </a:solidFill>
                <a:latin typeface="+mj-lt"/>
              </a:rPr>
              <a:t>Giso</a:t>
            </a:r>
            <a:endParaRPr lang="en-US" sz="1800" dirty="0">
              <a:solidFill>
                <a:srgbClr val="006666"/>
              </a:solidFill>
              <a:latin typeface="+mj-lt"/>
            </a:endParaRPr>
          </a:p>
          <a:p>
            <a:pPr eaLnBrk="1" hangingPunct="1"/>
            <a:r>
              <a:rPr lang="en-US" sz="1800" dirty="0">
                <a:solidFill>
                  <a:srgbClr val="800000"/>
                </a:solidFill>
                <a:latin typeface="+mj-lt"/>
              </a:rPr>
              <a:t>Mario </a:t>
            </a:r>
            <a:r>
              <a:rPr lang="en-US" sz="1800" dirty="0" err="1">
                <a:solidFill>
                  <a:srgbClr val="800000"/>
                </a:solidFill>
                <a:latin typeface="+mj-lt"/>
              </a:rPr>
              <a:t>Giso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smtClean="0">
                <a:latin typeface="+mj-lt"/>
              </a:rPr>
              <a:t>	 </a:t>
            </a:r>
            <a:r>
              <a:rPr lang="en-US" sz="1800" dirty="0">
                <a:solidFill>
                  <a:srgbClr val="006666"/>
                </a:solidFill>
                <a:latin typeface="+mj-lt"/>
              </a:rPr>
              <a:t>Rich Nguyen</a:t>
            </a:r>
          </a:p>
        </p:txBody>
      </p:sp>
      <p:sp>
        <p:nvSpPr>
          <p:cNvPr id="17429" name="Text Box 21"/>
          <p:cNvSpPr txBox="1">
            <a:spLocks noChangeArrowheads="1"/>
          </p:cNvSpPr>
          <p:nvPr/>
        </p:nvSpPr>
        <p:spPr bwMode="auto">
          <a:xfrm>
            <a:off x="4161850" y="4683125"/>
            <a:ext cx="497681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/>
              <a:t>Now how could I find out if </a:t>
            </a:r>
            <a:br>
              <a:rPr lang="en-US" sz="2000" dirty="0"/>
            </a:br>
            <a:r>
              <a:rPr lang="en-US" sz="2000" dirty="0" smtClean="0">
                <a:solidFill>
                  <a:srgbClr val="6600CC"/>
                </a:solidFill>
              </a:rPr>
              <a:t>Jenny Oh </a:t>
            </a:r>
            <a:r>
              <a:rPr lang="en-US" sz="2000" dirty="0"/>
              <a:t>is a friend of </a:t>
            </a:r>
            <a:r>
              <a:rPr lang="en-US" sz="2000" dirty="0" smtClean="0">
                <a:solidFill>
                  <a:srgbClr val="6600CC"/>
                </a:solidFill>
              </a:rPr>
              <a:t>Mario </a:t>
            </a:r>
            <a:r>
              <a:rPr lang="en-US" sz="2000" dirty="0" err="1" smtClean="0">
                <a:solidFill>
                  <a:srgbClr val="6600CC"/>
                </a:solidFill>
              </a:rPr>
              <a:t>Giso</a:t>
            </a:r>
            <a:r>
              <a:rPr lang="en-US" sz="2000" dirty="0" smtClean="0"/>
              <a:t>?</a:t>
            </a:r>
            <a:endParaRPr lang="en-US" sz="2000" dirty="0"/>
          </a:p>
        </p:txBody>
      </p:sp>
      <p:sp>
        <p:nvSpPr>
          <p:cNvPr id="17432" name="Rectangle 24"/>
          <p:cNvSpPr>
            <a:spLocks noChangeArrowheads="1"/>
          </p:cNvSpPr>
          <p:nvPr/>
        </p:nvSpPr>
        <p:spPr bwMode="auto">
          <a:xfrm>
            <a:off x="257538" y="2341698"/>
            <a:ext cx="3671888" cy="254431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7433" name="Text Box 25"/>
          <p:cNvSpPr txBox="1">
            <a:spLocks noChangeArrowheads="1"/>
          </p:cNvSpPr>
          <p:nvPr/>
        </p:nvSpPr>
        <p:spPr bwMode="auto">
          <a:xfrm>
            <a:off x="4356675" y="5529262"/>
            <a:ext cx="44825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/>
              <a:t>Well, we could search through</a:t>
            </a:r>
            <a:br>
              <a:rPr lang="en-US" sz="2000" dirty="0"/>
            </a:br>
            <a:r>
              <a:rPr lang="en-US" sz="2000" dirty="0"/>
              <a:t>every pair </a:t>
            </a:r>
            <a:r>
              <a:rPr lang="en-US" sz="2000" dirty="0" smtClean="0"/>
              <a:t>until </a:t>
            </a:r>
            <a:r>
              <a:rPr lang="en-US" sz="2000" dirty="0"/>
              <a:t>we find the friendship we </a:t>
            </a:r>
            <a:r>
              <a:rPr lang="en-US" sz="2000" dirty="0" smtClean="0"/>
              <a:t>are </a:t>
            </a:r>
            <a:r>
              <a:rPr lang="en-US" sz="2000" dirty="0"/>
              <a:t>looking for…</a:t>
            </a:r>
          </a:p>
        </p:txBody>
      </p:sp>
      <p:sp>
        <p:nvSpPr>
          <p:cNvPr id="2" name="Text Box 25"/>
          <p:cNvSpPr txBox="1">
            <a:spLocks noChangeArrowheads="1"/>
          </p:cNvSpPr>
          <p:nvPr/>
        </p:nvSpPr>
        <p:spPr bwMode="auto">
          <a:xfrm>
            <a:off x="66675" y="5292725"/>
            <a:ext cx="41021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rgbClr val="006666"/>
                </a:solidFill>
              </a:rPr>
              <a:t>Hmmm. </a:t>
            </a:r>
            <a:r>
              <a:rPr lang="en-US" sz="2000" dirty="0" smtClean="0">
                <a:solidFill>
                  <a:srgbClr val="006666"/>
                </a:solidFill>
              </a:rPr>
              <a:t>But if </a:t>
            </a:r>
            <a:r>
              <a:rPr lang="en-US" sz="2000" dirty="0">
                <a:solidFill>
                  <a:srgbClr val="006666"/>
                </a:solidFill>
              </a:rPr>
              <a:t>we had </a:t>
            </a:r>
            <a:br>
              <a:rPr lang="en-US" sz="2000" dirty="0">
                <a:solidFill>
                  <a:srgbClr val="006666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100 million users</a:t>
            </a:r>
            <a:r>
              <a:rPr lang="en-US" sz="2000" dirty="0">
                <a:solidFill>
                  <a:srgbClr val="006666"/>
                </a:solidFill>
              </a:rPr>
              <a:t> with </a:t>
            </a:r>
            <a:br>
              <a:rPr lang="en-US" sz="2000" dirty="0">
                <a:solidFill>
                  <a:srgbClr val="006666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10 billion friendships</a:t>
            </a:r>
            <a:r>
              <a:rPr lang="en-US" sz="2000" dirty="0">
                <a:solidFill>
                  <a:srgbClr val="006666"/>
                </a:solidFill>
              </a:rPr>
              <a:t>, that </a:t>
            </a:r>
            <a:r>
              <a:rPr lang="en-US" sz="2000" dirty="0" smtClean="0">
                <a:solidFill>
                  <a:srgbClr val="006666"/>
                </a:solidFill>
              </a:rPr>
              <a:t/>
            </a:r>
            <a:br>
              <a:rPr lang="en-US" sz="2000" dirty="0" smtClean="0">
                <a:solidFill>
                  <a:srgbClr val="006666"/>
                </a:solidFill>
              </a:rPr>
            </a:br>
            <a:r>
              <a:rPr lang="en-US" sz="2000" dirty="0" smtClean="0">
                <a:solidFill>
                  <a:srgbClr val="006666"/>
                </a:solidFill>
              </a:rPr>
              <a:t>might </a:t>
            </a:r>
            <a:r>
              <a:rPr lang="en-US" sz="2000" dirty="0">
                <a:solidFill>
                  <a:srgbClr val="006666"/>
                </a:solidFill>
              </a:rPr>
              <a:t>be a bit too slow! </a:t>
            </a:r>
            <a:r>
              <a:rPr lang="en-US" sz="2000" dirty="0">
                <a:solidFill>
                  <a:srgbClr val="006666"/>
                </a:solidFill>
                <a:sym typeface="Wingdings" pitchFamily="2" charset="2"/>
              </a:rPr>
              <a:t></a:t>
            </a:r>
            <a:endParaRPr lang="en-US" sz="2000" dirty="0">
              <a:solidFill>
                <a:srgbClr val="006666"/>
              </a:solidFill>
            </a:endParaRPr>
          </a:p>
        </p:txBody>
      </p:sp>
      <p:sp>
        <p:nvSpPr>
          <p:cNvPr id="4" name="Left Arrow 3"/>
          <p:cNvSpPr/>
          <p:nvPr/>
        </p:nvSpPr>
        <p:spPr>
          <a:xfrm>
            <a:off x="3415215" y="1472301"/>
            <a:ext cx="4869800" cy="2016477"/>
          </a:xfrm>
          <a:prstGeom prst="leftArrow">
            <a:avLst>
              <a:gd name="adj1" fmla="val 57594"/>
              <a:gd name="adj2" fmla="val 50000"/>
            </a:avLst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For example, this line indicates that Danny and Jenny are friends.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pat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7037E-6 L 5.55556E-7 0.31991 " pathEditMode="relative" rAng="0" ptsTypes="AA">
                                      <p:cBhvr>
                                        <p:cTn id="55" dur="1900" fill="hold"/>
                                        <p:tgtEl>
                                          <p:spTgt spid="174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00"/>
                            </p:stCondLst>
                            <p:childTnLst>
                              <p:par>
                                <p:cTn id="57" presetID="26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174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174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25" grpId="0"/>
      <p:bldP spid="17426" grpId="0"/>
      <p:bldP spid="17427" grpId="0"/>
      <p:bldP spid="17428" grpId="0" animBg="1"/>
      <p:bldP spid="17429" grpId="0"/>
      <p:bldP spid="17432" grpId="0" animBg="1"/>
      <p:bldP spid="17432" grpId="1" animBg="1"/>
      <p:bldP spid="17432" grpId="2" animBg="1"/>
      <p:bldP spid="17432" grpId="3" animBg="1"/>
      <p:bldP spid="17432" grpId="4" animBg="1"/>
      <p:bldP spid="17433" grpId="0"/>
      <p:bldP spid="2" grpId="0"/>
      <p:bldP spid="4" grpId="0" animBg="1"/>
      <p:bldP spid="4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133350"/>
            <a:ext cx="7772400" cy="1143000"/>
          </a:xfrm>
        </p:spPr>
        <p:txBody>
          <a:bodyPr/>
          <a:lstStyle/>
          <a:p>
            <a:pPr eaLnBrk="1" hangingPunct="1"/>
            <a:r>
              <a:rPr lang="en-US" sz="3400" smtClean="0"/>
              <a:t>A Better Friendship Data Structure</a:t>
            </a:r>
          </a:p>
        </p:txBody>
      </p:sp>
      <p:sp>
        <p:nvSpPr>
          <p:cNvPr id="28675" name="Text Box 4"/>
          <p:cNvSpPr txBox="1">
            <a:spLocks noChangeArrowheads="1"/>
          </p:cNvSpPr>
          <p:nvPr/>
        </p:nvSpPr>
        <p:spPr bwMode="auto">
          <a:xfrm>
            <a:off x="139700" y="755650"/>
            <a:ext cx="39862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/>
              <a:t>What if instead we assigned each of our </a:t>
            </a:r>
            <a:r>
              <a:rPr lang="en-US" sz="2000">
                <a:solidFill>
                  <a:srgbClr val="6600CC"/>
                </a:solidFill>
              </a:rPr>
              <a:t>N</a:t>
            </a:r>
            <a:r>
              <a:rPr lang="en-US" sz="2000"/>
              <a:t> users a number…</a:t>
            </a:r>
          </a:p>
        </p:txBody>
      </p:sp>
      <p:sp>
        <p:nvSpPr>
          <p:cNvPr id="174085" name="Text Box 5"/>
          <p:cNvSpPr txBox="1">
            <a:spLocks noChangeArrowheads="1"/>
          </p:cNvSpPr>
          <p:nvPr/>
        </p:nvSpPr>
        <p:spPr bwMode="auto">
          <a:xfrm>
            <a:off x="214313" y="2305050"/>
            <a:ext cx="3825875" cy="3785652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 u="sng" dirty="0" smtClean="0">
                <a:solidFill>
                  <a:srgbClr val="800000"/>
                </a:solidFill>
              </a:rPr>
              <a:t>User</a:t>
            </a:r>
            <a:r>
              <a:rPr lang="en-US" sz="2000" dirty="0" smtClean="0"/>
              <a:t> 	</a:t>
            </a:r>
            <a:r>
              <a:rPr lang="en-US" sz="2000" dirty="0"/>
              <a:t>	        </a:t>
            </a:r>
            <a:r>
              <a:rPr lang="en-US" sz="2000" dirty="0" smtClean="0"/>
              <a:t>   </a:t>
            </a:r>
            <a:r>
              <a:rPr lang="en-US" sz="2000" u="sng" dirty="0" smtClean="0">
                <a:solidFill>
                  <a:srgbClr val="006666"/>
                </a:solidFill>
              </a:rPr>
              <a:t>Number</a:t>
            </a:r>
            <a:endParaRPr lang="en-US" sz="2000" u="sng" dirty="0">
              <a:solidFill>
                <a:srgbClr val="006666"/>
              </a:solidFill>
            </a:endParaRPr>
          </a:p>
          <a:p>
            <a:pPr eaLnBrk="1" hangingPunct="1"/>
            <a:r>
              <a:rPr lang="en-US" sz="2000" dirty="0">
                <a:solidFill>
                  <a:srgbClr val="800000"/>
                </a:solidFill>
              </a:rPr>
              <a:t>Carey Nash</a:t>
            </a:r>
            <a:r>
              <a:rPr lang="en-US" sz="2000" dirty="0"/>
              <a:t> 		</a:t>
            </a:r>
            <a:r>
              <a:rPr lang="en-US" sz="2000" dirty="0">
                <a:solidFill>
                  <a:srgbClr val="006666"/>
                </a:solidFill>
              </a:rPr>
              <a:t>0</a:t>
            </a:r>
          </a:p>
          <a:p>
            <a:pPr eaLnBrk="1" hangingPunct="1"/>
            <a:r>
              <a:rPr lang="en-US" sz="2000" dirty="0">
                <a:solidFill>
                  <a:srgbClr val="800000"/>
                </a:solidFill>
              </a:rPr>
              <a:t>Danny Hsu</a:t>
            </a:r>
            <a:r>
              <a:rPr lang="en-US" sz="2000" dirty="0"/>
              <a:t> 		</a:t>
            </a:r>
            <a:r>
              <a:rPr lang="en-US" sz="2000" dirty="0">
                <a:solidFill>
                  <a:srgbClr val="006666"/>
                </a:solidFill>
              </a:rPr>
              <a:t>1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solidFill>
                  <a:srgbClr val="800000"/>
                </a:solidFill>
              </a:rPr>
              <a:t>David Small	</a:t>
            </a:r>
            <a:r>
              <a:rPr lang="en-US" sz="2000" dirty="0">
                <a:solidFill>
                  <a:srgbClr val="006666"/>
                </a:solidFill>
              </a:rPr>
              <a:t>	2</a:t>
            </a:r>
          </a:p>
          <a:p>
            <a:pPr eaLnBrk="1" hangingPunct="1"/>
            <a:r>
              <a:rPr lang="en-US" sz="2000" dirty="0">
                <a:solidFill>
                  <a:srgbClr val="800000"/>
                </a:solidFill>
              </a:rPr>
              <a:t>David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800000"/>
                </a:solidFill>
              </a:rPr>
              <a:t>Sun</a:t>
            </a:r>
            <a:r>
              <a:rPr lang="en-US" sz="2000" dirty="0">
                <a:solidFill>
                  <a:srgbClr val="006666"/>
                </a:solidFill>
              </a:rPr>
              <a:t>		3</a:t>
            </a:r>
          </a:p>
          <a:p>
            <a:pPr eaLnBrk="1" hangingPunct="1"/>
            <a:r>
              <a:rPr lang="en-US" sz="2000" dirty="0">
                <a:solidFill>
                  <a:srgbClr val="800000"/>
                </a:solidFill>
              </a:rPr>
              <a:t>Jenny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800000"/>
                </a:solidFill>
              </a:rPr>
              <a:t>Oh</a:t>
            </a:r>
            <a:r>
              <a:rPr lang="en-US" sz="2000" dirty="0">
                <a:solidFill>
                  <a:srgbClr val="006666"/>
                </a:solidFill>
              </a:rPr>
              <a:t>		4</a:t>
            </a:r>
          </a:p>
          <a:p>
            <a:pPr eaLnBrk="1" hangingPunct="1"/>
            <a:r>
              <a:rPr lang="en-US" sz="2000" dirty="0">
                <a:solidFill>
                  <a:srgbClr val="800000"/>
                </a:solidFill>
              </a:rPr>
              <a:t>Len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800000"/>
                </a:solidFill>
              </a:rPr>
              <a:t>Kleinrock</a:t>
            </a:r>
            <a:r>
              <a:rPr lang="en-US" sz="2000" dirty="0">
                <a:solidFill>
                  <a:srgbClr val="006666"/>
                </a:solidFill>
              </a:rPr>
              <a:t>		5</a:t>
            </a:r>
          </a:p>
          <a:p>
            <a:pPr eaLnBrk="1" hangingPunct="1"/>
            <a:r>
              <a:rPr lang="en-US" sz="2000" dirty="0">
                <a:solidFill>
                  <a:srgbClr val="800000"/>
                </a:solidFill>
              </a:rPr>
              <a:t>Mario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800000"/>
                </a:solidFill>
              </a:rPr>
              <a:t>Giso</a:t>
            </a:r>
            <a:r>
              <a:rPr lang="en-US" sz="2000" dirty="0">
                <a:solidFill>
                  <a:srgbClr val="006666"/>
                </a:solidFill>
              </a:rPr>
              <a:t>		6</a:t>
            </a:r>
          </a:p>
          <a:p>
            <a:pPr eaLnBrk="1" hangingPunct="1"/>
            <a:r>
              <a:rPr lang="en-US" sz="2000" dirty="0" err="1">
                <a:solidFill>
                  <a:srgbClr val="800000"/>
                </a:solidFill>
              </a:rPr>
              <a:t>Melani</a:t>
            </a:r>
            <a:r>
              <a:rPr lang="en-US" sz="2000" dirty="0">
                <a:solidFill>
                  <a:srgbClr val="800000"/>
                </a:solidFill>
              </a:rPr>
              <a:t> </a:t>
            </a:r>
            <a:r>
              <a:rPr lang="en-US" sz="2000" dirty="0" err="1">
                <a:solidFill>
                  <a:srgbClr val="800000"/>
                </a:solidFill>
              </a:rPr>
              <a:t>Kan</a:t>
            </a:r>
            <a:r>
              <a:rPr lang="en-US" sz="2000" dirty="0"/>
              <a:t> 		</a:t>
            </a:r>
            <a:r>
              <a:rPr lang="en-US" sz="2000" dirty="0">
                <a:solidFill>
                  <a:srgbClr val="006666"/>
                </a:solidFill>
              </a:rPr>
              <a:t>7</a:t>
            </a:r>
          </a:p>
          <a:p>
            <a:pPr eaLnBrk="1" hangingPunct="1"/>
            <a:r>
              <a:rPr lang="en-US" sz="2000" dirty="0">
                <a:solidFill>
                  <a:srgbClr val="800000"/>
                </a:solidFill>
              </a:rPr>
              <a:t>Rich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800000"/>
                </a:solidFill>
              </a:rPr>
              <a:t>Lim</a:t>
            </a:r>
            <a:r>
              <a:rPr lang="en-US" sz="2000" dirty="0">
                <a:solidFill>
                  <a:srgbClr val="006666"/>
                </a:solidFill>
              </a:rPr>
              <a:t>		8</a:t>
            </a:r>
          </a:p>
          <a:p>
            <a:pPr eaLnBrk="1" hangingPunct="1"/>
            <a:r>
              <a:rPr lang="en-US" sz="2000" dirty="0">
                <a:solidFill>
                  <a:srgbClr val="800000"/>
                </a:solidFill>
              </a:rPr>
              <a:t>Rich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800000"/>
                </a:solidFill>
              </a:rPr>
              <a:t>Nguyen</a:t>
            </a:r>
            <a:r>
              <a:rPr lang="en-US" sz="2000" dirty="0">
                <a:solidFill>
                  <a:srgbClr val="006666"/>
                </a:solidFill>
              </a:rPr>
              <a:t>		9</a:t>
            </a:r>
          </a:p>
          <a:p>
            <a:pPr eaLnBrk="1" hangingPunct="1"/>
            <a:r>
              <a:rPr lang="en-US" sz="2000" dirty="0">
                <a:solidFill>
                  <a:srgbClr val="800000"/>
                </a:solidFill>
              </a:rPr>
              <a:t>Scott Wilhelm</a:t>
            </a:r>
            <a:r>
              <a:rPr lang="en-US" sz="2000" dirty="0">
                <a:solidFill>
                  <a:srgbClr val="006666"/>
                </a:solidFill>
              </a:rPr>
              <a:t>		10</a:t>
            </a:r>
          </a:p>
        </p:txBody>
      </p:sp>
      <p:sp>
        <p:nvSpPr>
          <p:cNvPr id="17428" name="Text Box 20"/>
          <p:cNvSpPr txBox="1">
            <a:spLocks noChangeArrowheads="1"/>
          </p:cNvSpPr>
          <p:nvPr/>
        </p:nvSpPr>
        <p:spPr bwMode="auto">
          <a:xfrm>
            <a:off x="463550" y="4552950"/>
            <a:ext cx="3825875" cy="3152775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 b="1" u="sng" dirty="0" err="1" smtClean="0">
                <a:solidFill>
                  <a:srgbClr val="800000"/>
                </a:solidFill>
              </a:rPr>
              <a:t>FriendA</a:t>
            </a:r>
            <a:r>
              <a:rPr lang="en-US" sz="2000" dirty="0" smtClean="0"/>
              <a:t> 	</a:t>
            </a:r>
            <a:r>
              <a:rPr lang="en-US" sz="2000" b="1" u="sng" dirty="0" err="1">
                <a:solidFill>
                  <a:srgbClr val="006666"/>
                </a:solidFill>
                <a:latin typeface="+mj-lt"/>
              </a:rPr>
              <a:t>FriendB</a:t>
            </a:r>
            <a:endParaRPr lang="en-US" sz="1800" b="1" u="sng" dirty="0">
              <a:solidFill>
                <a:srgbClr val="006666"/>
              </a:solidFill>
              <a:latin typeface="+mj-lt"/>
            </a:endParaRPr>
          </a:p>
          <a:p>
            <a:pPr eaLnBrk="1" hangingPunct="1"/>
            <a:r>
              <a:rPr lang="en-US" sz="1800" b="1" dirty="0">
                <a:solidFill>
                  <a:srgbClr val="800000"/>
                </a:solidFill>
                <a:latin typeface="Courier New" pitchFamily="49" charset="0"/>
              </a:rPr>
              <a:t>Danny Hsu</a:t>
            </a:r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smtClean="0">
                <a:latin typeface="Courier New" pitchFamily="49" charset="0"/>
              </a:rPr>
              <a:t>  </a:t>
            </a:r>
            <a:r>
              <a:rPr lang="en-US" sz="1800" b="1" dirty="0">
                <a:solidFill>
                  <a:srgbClr val="006666"/>
                </a:solidFill>
                <a:latin typeface="Courier New" pitchFamily="49" charset="0"/>
              </a:rPr>
              <a:t>Jenny Oh</a:t>
            </a:r>
          </a:p>
          <a:p>
            <a:pPr eaLnBrk="1" hangingPunct="1"/>
            <a:r>
              <a:rPr lang="en-US" sz="1800" b="1" dirty="0">
                <a:solidFill>
                  <a:srgbClr val="800000"/>
                </a:solidFill>
                <a:latin typeface="Courier New" pitchFamily="49" charset="0"/>
              </a:rPr>
              <a:t>David Sun</a:t>
            </a:r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smtClean="0">
                <a:latin typeface="Courier New" pitchFamily="49" charset="0"/>
              </a:rPr>
              <a:t>  </a:t>
            </a:r>
            <a:r>
              <a:rPr lang="en-US" sz="1800" b="1" dirty="0">
                <a:solidFill>
                  <a:srgbClr val="006666"/>
                </a:solidFill>
                <a:latin typeface="Courier New" pitchFamily="49" charset="0"/>
              </a:rPr>
              <a:t>Carey Nash</a:t>
            </a:r>
          </a:p>
          <a:p>
            <a:pPr eaLnBrk="1" hangingPunct="1"/>
            <a:r>
              <a:rPr lang="en-US" sz="1800" b="1" dirty="0">
                <a:solidFill>
                  <a:srgbClr val="800000"/>
                </a:solidFill>
                <a:latin typeface="Courier New" pitchFamily="49" charset="0"/>
              </a:rPr>
              <a:t>Jenny Oh</a:t>
            </a:r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smtClean="0">
                <a:latin typeface="Courier New" pitchFamily="49" charset="0"/>
              </a:rPr>
              <a:t>  </a:t>
            </a:r>
            <a:r>
              <a:rPr lang="en-US" sz="1800" b="1" dirty="0">
                <a:solidFill>
                  <a:srgbClr val="006666"/>
                </a:solidFill>
                <a:latin typeface="Courier New" pitchFamily="49" charset="0"/>
              </a:rPr>
              <a:t>David Sun</a:t>
            </a:r>
          </a:p>
          <a:p>
            <a:pPr eaLnBrk="1" hangingPunct="1"/>
            <a:r>
              <a:rPr lang="en-US" sz="1800" b="1" dirty="0">
                <a:solidFill>
                  <a:srgbClr val="800000"/>
                </a:solidFill>
                <a:latin typeface="Courier New" pitchFamily="49" charset="0"/>
              </a:rPr>
              <a:t>Danny Hsu</a:t>
            </a:r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smtClean="0">
                <a:latin typeface="Courier New" pitchFamily="49" charset="0"/>
              </a:rPr>
              <a:t>  </a:t>
            </a:r>
            <a:r>
              <a:rPr lang="en-US" sz="1800" b="1" dirty="0">
                <a:solidFill>
                  <a:srgbClr val="006666"/>
                </a:solidFill>
                <a:latin typeface="Courier New" pitchFamily="49" charset="0"/>
              </a:rPr>
              <a:t>Carey Nash</a:t>
            </a:r>
          </a:p>
          <a:p>
            <a:pPr eaLnBrk="1" hangingPunct="1"/>
            <a:r>
              <a:rPr lang="en-US" sz="1800" b="1" dirty="0">
                <a:solidFill>
                  <a:srgbClr val="800000"/>
                </a:solidFill>
                <a:latin typeface="Courier New" pitchFamily="49" charset="0"/>
              </a:rPr>
              <a:t>Carey Nash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</a:rPr>
              <a:t>  </a:t>
            </a:r>
            <a:r>
              <a:rPr lang="en-US" sz="1800" b="1" dirty="0">
                <a:solidFill>
                  <a:srgbClr val="006666"/>
                </a:solidFill>
                <a:latin typeface="Courier New" pitchFamily="49" charset="0"/>
              </a:rPr>
              <a:t>Scott Wilhelm</a:t>
            </a:r>
          </a:p>
          <a:p>
            <a:pPr eaLnBrk="1" hangingPunct="1"/>
            <a:r>
              <a:rPr lang="en-US" sz="1800" b="1" dirty="0" err="1">
                <a:solidFill>
                  <a:srgbClr val="800000"/>
                </a:solidFill>
                <a:latin typeface="Courier New" pitchFamily="49" charset="0"/>
              </a:rPr>
              <a:t>Melani</a:t>
            </a: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</a:rPr>
              <a:t> </a:t>
            </a:r>
            <a:r>
              <a:rPr lang="en-US" sz="1800" b="1" dirty="0" err="1">
                <a:solidFill>
                  <a:srgbClr val="800000"/>
                </a:solidFill>
                <a:latin typeface="Courier New" pitchFamily="49" charset="0"/>
              </a:rPr>
              <a:t>Kan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</a:rPr>
              <a:t>  </a:t>
            </a:r>
            <a:r>
              <a:rPr lang="en-US" sz="1800" b="1" dirty="0">
                <a:solidFill>
                  <a:srgbClr val="006666"/>
                </a:solidFill>
                <a:latin typeface="Courier New" pitchFamily="49" charset="0"/>
              </a:rPr>
              <a:t>Danny Hsu</a:t>
            </a:r>
          </a:p>
          <a:p>
            <a:pPr eaLnBrk="1" hangingPunct="1"/>
            <a:r>
              <a:rPr lang="en-US" sz="1800" b="1" dirty="0">
                <a:solidFill>
                  <a:srgbClr val="800000"/>
                </a:solidFill>
                <a:latin typeface="Courier New" pitchFamily="49" charset="0"/>
              </a:rPr>
              <a:t>Carey Nash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</a:rPr>
              <a:t>  </a:t>
            </a:r>
            <a:r>
              <a:rPr lang="en-US" sz="1800" b="1" dirty="0">
                <a:solidFill>
                  <a:srgbClr val="006666"/>
                </a:solidFill>
                <a:latin typeface="Courier New" pitchFamily="49" charset="0"/>
              </a:rPr>
              <a:t>David Small</a:t>
            </a:r>
          </a:p>
          <a:p>
            <a:pPr eaLnBrk="1" hangingPunct="1"/>
            <a:r>
              <a:rPr lang="en-US" sz="1800" b="1" dirty="0">
                <a:solidFill>
                  <a:srgbClr val="800000"/>
                </a:solidFill>
                <a:latin typeface="Courier New" pitchFamily="49" charset="0"/>
              </a:rPr>
              <a:t>Jenny Oh</a:t>
            </a:r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smtClean="0">
                <a:latin typeface="Courier New" pitchFamily="49" charset="0"/>
              </a:rPr>
              <a:t>  </a:t>
            </a:r>
            <a:r>
              <a:rPr lang="en-US" sz="1800" b="1" dirty="0">
                <a:solidFill>
                  <a:srgbClr val="006666"/>
                </a:solidFill>
                <a:latin typeface="Courier New" pitchFamily="49" charset="0"/>
              </a:rPr>
              <a:t>Len </a:t>
            </a:r>
            <a:r>
              <a:rPr lang="en-US" sz="1800" b="1" dirty="0" err="1">
                <a:solidFill>
                  <a:srgbClr val="006666"/>
                </a:solidFill>
                <a:latin typeface="Courier New" pitchFamily="49" charset="0"/>
              </a:rPr>
              <a:t>Kleinrock</a:t>
            </a:r>
            <a:endParaRPr lang="en-US" sz="1800" b="1" dirty="0">
              <a:solidFill>
                <a:srgbClr val="006666"/>
              </a:solidFill>
              <a:latin typeface="Courier New" pitchFamily="49" charset="0"/>
            </a:endParaRPr>
          </a:p>
          <a:p>
            <a:pPr eaLnBrk="1" hangingPunct="1"/>
            <a:r>
              <a:rPr lang="en-US" sz="1800" b="1" dirty="0">
                <a:solidFill>
                  <a:srgbClr val="800000"/>
                </a:solidFill>
                <a:latin typeface="Courier New" pitchFamily="49" charset="0"/>
              </a:rPr>
              <a:t>Jenny Oh</a:t>
            </a:r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smtClean="0">
                <a:latin typeface="Courier New" pitchFamily="49" charset="0"/>
              </a:rPr>
              <a:t>  </a:t>
            </a:r>
            <a:r>
              <a:rPr lang="en-US" sz="1800" b="1" dirty="0">
                <a:solidFill>
                  <a:srgbClr val="006666"/>
                </a:solidFill>
                <a:latin typeface="Courier New" pitchFamily="49" charset="0"/>
              </a:rPr>
              <a:t>Mario </a:t>
            </a:r>
            <a:r>
              <a:rPr lang="en-US" sz="1800" b="1" dirty="0" err="1">
                <a:solidFill>
                  <a:srgbClr val="006666"/>
                </a:solidFill>
                <a:latin typeface="Courier New" pitchFamily="49" charset="0"/>
              </a:rPr>
              <a:t>Giso</a:t>
            </a:r>
            <a:endParaRPr lang="en-US" sz="1800" b="1" dirty="0">
              <a:solidFill>
                <a:srgbClr val="006666"/>
              </a:solidFill>
              <a:latin typeface="Courier New" pitchFamily="49" charset="0"/>
            </a:endParaRPr>
          </a:p>
          <a:p>
            <a:pPr eaLnBrk="1" hangingPunct="1"/>
            <a:r>
              <a:rPr lang="en-US" sz="1800" b="1" dirty="0">
                <a:solidFill>
                  <a:srgbClr val="800000"/>
                </a:solidFill>
                <a:latin typeface="Courier New" pitchFamily="49" charset="0"/>
              </a:rPr>
              <a:t>Mario </a:t>
            </a:r>
            <a:r>
              <a:rPr lang="en-US" sz="1800" b="1" dirty="0" err="1">
                <a:solidFill>
                  <a:srgbClr val="800000"/>
                </a:solidFill>
                <a:latin typeface="Courier New" pitchFamily="49" charset="0"/>
              </a:rPr>
              <a:t>Giso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</a:rPr>
              <a:t>  </a:t>
            </a:r>
            <a:r>
              <a:rPr lang="en-US" sz="1800" b="1" dirty="0">
                <a:solidFill>
                  <a:srgbClr val="006666"/>
                </a:solidFill>
                <a:latin typeface="Courier New" pitchFamily="49" charset="0"/>
              </a:rPr>
              <a:t>Rich Nguyen</a:t>
            </a:r>
          </a:p>
        </p:txBody>
      </p:sp>
      <p:graphicFrame>
        <p:nvGraphicFramePr>
          <p:cNvPr id="174411" name="Group 331"/>
          <p:cNvGraphicFramePr>
            <a:graphicFrameLocks noGrp="1"/>
          </p:cNvGraphicFramePr>
          <p:nvPr>
            <p:ph idx="1"/>
          </p:nvPr>
        </p:nvGraphicFramePr>
        <p:xfrm>
          <a:off x="4587875" y="3382963"/>
          <a:ext cx="3871913" cy="3292476"/>
        </p:xfrm>
        <a:graphic>
          <a:graphicData uri="http://schemas.openxmlformats.org/drawingml/2006/table">
            <a:tbl>
              <a:tblPr/>
              <a:tblGrid>
                <a:gridCol w="423863"/>
                <a:gridCol w="315912"/>
                <a:gridCol w="328613"/>
                <a:gridCol w="284162"/>
                <a:gridCol w="284163"/>
                <a:gridCol w="300037"/>
                <a:gridCol w="322263"/>
                <a:gridCol w="320675"/>
                <a:gridCol w="325437"/>
                <a:gridCol w="322263"/>
                <a:gridCol w="261937"/>
                <a:gridCol w="382588"/>
              </a:tblGrid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4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5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6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7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8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9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10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4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5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6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7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8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9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10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4413" name="Rectangle 333"/>
          <p:cNvSpPr>
            <a:spLocks noChangeArrowheads="1"/>
          </p:cNvSpPr>
          <p:nvPr/>
        </p:nvSpPr>
        <p:spPr bwMode="auto">
          <a:xfrm>
            <a:off x="538163" y="4894263"/>
            <a:ext cx="3732212" cy="28575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74429" name="Rectangle 349"/>
          <p:cNvSpPr>
            <a:spLocks noChangeArrowheads="1"/>
          </p:cNvSpPr>
          <p:nvPr/>
        </p:nvSpPr>
        <p:spPr bwMode="auto">
          <a:xfrm>
            <a:off x="4567238" y="4748213"/>
            <a:ext cx="3883025" cy="28416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74430" name="Rectangle 350"/>
          <p:cNvSpPr>
            <a:spLocks noChangeArrowheads="1"/>
          </p:cNvSpPr>
          <p:nvPr/>
        </p:nvSpPr>
        <p:spPr bwMode="auto">
          <a:xfrm>
            <a:off x="5340350" y="3386138"/>
            <a:ext cx="301625" cy="3265487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74431" name="Text Box 351"/>
          <p:cNvSpPr txBox="1">
            <a:spLocks noChangeArrowheads="1"/>
          </p:cNvSpPr>
          <p:nvPr/>
        </p:nvSpPr>
        <p:spPr bwMode="auto">
          <a:xfrm>
            <a:off x="5308600" y="4727575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8891" name="Text Box 4"/>
          <p:cNvSpPr txBox="1">
            <a:spLocks noChangeArrowheads="1"/>
          </p:cNvSpPr>
          <p:nvPr/>
        </p:nvSpPr>
        <p:spPr bwMode="auto">
          <a:xfrm>
            <a:off x="96838" y="1485900"/>
            <a:ext cx="40830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/>
              <a:t>And </a:t>
            </a:r>
            <a:r>
              <a:rPr lang="en-US" sz="2000" dirty="0" smtClean="0"/>
              <a:t>kept </a:t>
            </a:r>
            <a:r>
              <a:rPr lang="en-US" sz="2000" dirty="0"/>
              <a:t>an </a:t>
            </a:r>
            <a:r>
              <a:rPr lang="en-US" sz="2000" dirty="0">
                <a:solidFill>
                  <a:srgbClr val="FF0000"/>
                </a:solidFill>
              </a:rPr>
              <a:t>alphabetized list</a:t>
            </a:r>
            <a:r>
              <a:rPr lang="en-US" sz="2000" dirty="0"/>
              <a:t> of each </a:t>
            </a:r>
            <a:r>
              <a:rPr lang="en-US" sz="2000" dirty="0">
                <a:solidFill>
                  <a:srgbClr val="006666"/>
                </a:solidFill>
              </a:rPr>
              <a:t>user</a:t>
            </a:r>
            <a:r>
              <a:rPr lang="en-US" sz="2000" dirty="0">
                <a:solidFill>
                  <a:srgbClr val="6600CC"/>
                </a:solidFill>
              </a:rPr>
              <a:t> </a:t>
            </a:r>
            <a:r>
              <a:rPr lang="en-US" sz="2000" dirty="0">
                <a:solidFill>
                  <a:srgbClr val="6600CC"/>
                </a:solidFill>
                <a:sym typeface="Wingdings" pitchFamily="2" charset="2"/>
              </a:rPr>
              <a:t> </a:t>
            </a:r>
            <a:r>
              <a:rPr lang="en-US" sz="2000" dirty="0">
                <a:solidFill>
                  <a:srgbClr val="006666"/>
                </a:solidFill>
                <a:sym typeface="Wingdings" pitchFamily="2" charset="2"/>
              </a:rPr>
              <a:t>number</a:t>
            </a:r>
            <a:r>
              <a:rPr lang="en-US" sz="2000" dirty="0">
                <a:sym typeface="Wingdings" pitchFamily="2" charset="2"/>
              </a:rPr>
              <a:t> pair</a:t>
            </a:r>
            <a:r>
              <a:rPr lang="en-US" sz="2000" dirty="0"/>
              <a:t>.</a:t>
            </a:r>
          </a:p>
        </p:txBody>
      </p:sp>
      <p:sp>
        <p:nvSpPr>
          <p:cNvPr id="174086" name="Text Box 6"/>
          <p:cNvSpPr txBox="1">
            <a:spLocks noChangeArrowheads="1"/>
          </p:cNvSpPr>
          <p:nvPr/>
        </p:nvSpPr>
        <p:spPr bwMode="auto">
          <a:xfrm>
            <a:off x="4483100" y="1925638"/>
            <a:ext cx="4357688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/>
              <a:t>Cool – and once we have both users’</a:t>
            </a:r>
            <a:br>
              <a:rPr lang="en-US" sz="2000"/>
            </a:br>
            <a:r>
              <a:rPr lang="en-US" sz="2000"/>
              <a:t>numbers, we can use them and a </a:t>
            </a:r>
            <a:br>
              <a:rPr lang="en-US" sz="2000"/>
            </a:br>
            <a:r>
              <a:rPr lang="en-US" sz="2000">
                <a:solidFill>
                  <a:srgbClr val="006666"/>
                </a:solidFill>
              </a:rPr>
              <a:t>two-dimensional array</a:t>
            </a:r>
            <a:r>
              <a:rPr lang="en-US" sz="2000"/>
              <a:t> </a:t>
            </a:r>
            <a:br>
              <a:rPr lang="en-US" sz="2000"/>
            </a:br>
            <a:r>
              <a:rPr lang="en-US" sz="2000"/>
              <a:t>to represent relationships!</a:t>
            </a:r>
          </a:p>
        </p:txBody>
      </p:sp>
      <p:sp>
        <p:nvSpPr>
          <p:cNvPr id="2" name="Rectangle 333"/>
          <p:cNvSpPr>
            <a:spLocks noChangeArrowheads="1"/>
          </p:cNvSpPr>
          <p:nvPr/>
        </p:nvSpPr>
        <p:spPr bwMode="auto">
          <a:xfrm>
            <a:off x="528638" y="5189538"/>
            <a:ext cx="3732212" cy="28575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" name="Rectangle 349"/>
          <p:cNvSpPr>
            <a:spLocks noChangeArrowheads="1"/>
          </p:cNvSpPr>
          <p:nvPr/>
        </p:nvSpPr>
        <p:spPr bwMode="auto">
          <a:xfrm>
            <a:off x="4575175" y="3649663"/>
            <a:ext cx="3883025" cy="28416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5" name="Rectangle 350"/>
          <p:cNvSpPr>
            <a:spLocks noChangeArrowheads="1"/>
          </p:cNvSpPr>
          <p:nvPr/>
        </p:nvSpPr>
        <p:spPr bwMode="auto">
          <a:xfrm>
            <a:off x="5927725" y="3382963"/>
            <a:ext cx="301625" cy="3265487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6" name="Text Box 351"/>
          <p:cNvSpPr txBox="1">
            <a:spLocks noChangeArrowheads="1"/>
          </p:cNvSpPr>
          <p:nvPr/>
        </p:nvSpPr>
        <p:spPr bwMode="auto">
          <a:xfrm>
            <a:off x="5905500" y="361315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43" name="Text Box 363"/>
          <p:cNvSpPr txBox="1">
            <a:spLocks noChangeArrowheads="1"/>
          </p:cNvSpPr>
          <p:nvPr/>
        </p:nvSpPr>
        <p:spPr bwMode="auto">
          <a:xfrm>
            <a:off x="4983163" y="391795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44" name="Text Box 364"/>
          <p:cNvSpPr txBox="1">
            <a:spLocks noChangeArrowheads="1"/>
          </p:cNvSpPr>
          <p:nvPr/>
        </p:nvSpPr>
        <p:spPr bwMode="auto">
          <a:xfrm>
            <a:off x="5907088" y="474186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45" name="Text Box 365"/>
          <p:cNvSpPr txBox="1">
            <a:spLocks noChangeArrowheads="1"/>
          </p:cNvSpPr>
          <p:nvPr/>
        </p:nvSpPr>
        <p:spPr bwMode="auto">
          <a:xfrm>
            <a:off x="6173788" y="4479925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46" name="Text Box 366"/>
          <p:cNvSpPr txBox="1">
            <a:spLocks noChangeArrowheads="1"/>
          </p:cNvSpPr>
          <p:nvPr/>
        </p:nvSpPr>
        <p:spPr bwMode="auto">
          <a:xfrm>
            <a:off x="5897563" y="361791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47" name="Text Box 367"/>
          <p:cNvSpPr txBox="1">
            <a:spLocks noChangeArrowheads="1"/>
          </p:cNvSpPr>
          <p:nvPr/>
        </p:nvSpPr>
        <p:spPr bwMode="auto">
          <a:xfrm>
            <a:off x="4983163" y="447516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49" name="Text Box 369"/>
          <p:cNvSpPr txBox="1">
            <a:spLocks noChangeArrowheads="1"/>
          </p:cNvSpPr>
          <p:nvPr/>
        </p:nvSpPr>
        <p:spPr bwMode="auto">
          <a:xfrm>
            <a:off x="6807200" y="4727575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50" name="Text Box 370"/>
          <p:cNvSpPr txBox="1">
            <a:spLocks noChangeArrowheads="1"/>
          </p:cNvSpPr>
          <p:nvPr/>
        </p:nvSpPr>
        <p:spPr bwMode="auto">
          <a:xfrm>
            <a:off x="6202363" y="530860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51" name="Text Box 371"/>
          <p:cNvSpPr txBox="1">
            <a:spLocks noChangeArrowheads="1"/>
          </p:cNvSpPr>
          <p:nvPr/>
        </p:nvSpPr>
        <p:spPr bwMode="auto">
          <a:xfrm>
            <a:off x="6211888" y="556101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52" name="Text Box 372"/>
          <p:cNvSpPr txBox="1">
            <a:spLocks noChangeArrowheads="1"/>
          </p:cNvSpPr>
          <p:nvPr/>
        </p:nvSpPr>
        <p:spPr bwMode="auto">
          <a:xfrm>
            <a:off x="7135813" y="475615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53" name="Text Box 373"/>
          <p:cNvSpPr txBox="1">
            <a:spLocks noChangeArrowheads="1"/>
          </p:cNvSpPr>
          <p:nvPr/>
        </p:nvSpPr>
        <p:spPr bwMode="auto">
          <a:xfrm>
            <a:off x="6207125" y="584200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54" name="Text Box 374"/>
          <p:cNvSpPr txBox="1">
            <a:spLocks noChangeArrowheads="1"/>
          </p:cNvSpPr>
          <p:nvPr/>
        </p:nvSpPr>
        <p:spPr bwMode="auto">
          <a:xfrm>
            <a:off x="7431088" y="472281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55" name="Text Box 375"/>
          <p:cNvSpPr txBox="1">
            <a:spLocks noChangeArrowheads="1"/>
          </p:cNvSpPr>
          <p:nvPr/>
        </p:nvSpPr>
        <p:spPr bwMode="auto">
          <a:xfrm>
            <a:off x="7754938" y="5832475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56" name="Text Box 376"/>
          <p:cNvSpPr txBox="1">
            <a:spLocks noChangeArrowheads="1"/>
          </p:cNvSpPr>
          <p:nvPr/>
        </p:nvSpPr>
        <p:spPr bwMode="auto">
          <a:xfrm>
            <a:off x="7478713" y="611346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57" name="Text Box 377"/>
          <p:cNvSpPr txBox="1">
            <a:spLocks noChangeArrowheads="1"/>
          </p:cNvSpPr>
          <p:nvPr/>
        </p:nvSpPr>
        <p:spPr bwMode="auto">
          <a:xfrm>
            <a:off x="5916613" y="6365875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58" name="Text Box 378"/>
          <p:cNvSpPr txBox="1">
            <a:spLocks noChangeArrowheads="1"/>
          </p:cNvSpPr>
          <p:nvPr/>
        </p:nvSpPr>
        <p:spPr bwMode="auto">
          <a:xfrm>
            <a:off x="8045450" y="4478338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59" name="Text Box 379"/>
          <p:cNvSpPr txBox="1">
            <a:spLocks noChangeArrowheads="1"/>
          </p:cNvSpPr>
          <p:nvPr/>
        </p:nvSpPr>
        <p:spPr bwMode="auto">
          <a:xfrm>
            <a:off x="4310063" y="1035050"/>
            <a:ext cx="4767262" cy="1951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/>
              <a:t>     Now, to see if two people are friends, all we need to do is…</a:t>
            </a:r>
          </a:p>
          <a:p>
            <a:pPr eaLnBrk="1" hangingPunct="1"/>
            <a:endParaRPr lang="en-US" sz="1800"/>
          </a:p>
          <a:p>
            <a:pPr eaLnBrk="1" hangingPunct="1">
              <a:buFontTx/>
              <a:buAutoNum type="arabicPeriod"/>
            </a:pPr>
            <a:r>
              <a:rPr lang="en-US" sz="2000"/>
              <a:t>Look up their numbers </a:t>
            </a:r>
            <a:r>
              <a:rPr lang="en-US" sz="2000">
                <a:solidFill>
                  <a:srgbClr val="6600CC"/>
                </a:solidFill>
              </a:rPr>
              <a:t>A</a:t>
            </a:r>
            <a:r>
              <a:rPr lang="en-US" sz="2000"/>
              <a:t>, </a:t>
            </a:r>
            <a:r>
              <a:rPr lang="en-US" sz="2000">
                <a:solidFill>
                  <a:srgbClr val="6600CC"/>
                </a:solidFill>
              </a:rPr>
              <a:t>B</a:t>
            </a:r>
          </a:p>
          <a:p>
            <a:pPr eaLnBrk="1" hangingPunct="1">
              <a:buFontTx/>
              <a:buAutoNum type="arabicPeriod"/>
            </a:pPr>
            <a:r>
              <a:rPr lang="en-US" sz="2000"/>
              <a:t>Check (</a:t>
            </a:r>
            <a:r>
              <a:rPr lang="en-US" sz="2000">
                <a:solidFill>
                  <a:srgbClr val="6600CC"/>
                </a:solidFill>
              </a:rPr>
              <a:t>A</a:t>
            </a:r>
            <a:r>
              <a:rPr lang="en-US" sz="2000"/>
              <a:t>,</a:t>
            </a:r>
            <a:r>
              <a:rPr lang="en-US" sz="2000">
                <a:solidFill>
                  <a:srgbClr val="6600CC"/>
                </a:solidFill>
              </a:rPr>
              <a:t>B</a:t>
            </a:r>
            <a:r>
              <a:rPr lang="en-US" sz="2000"/>
              <a:t>) </a:t>
            </a:r>
            <a:r>
              <a:rPr lang="en-US" sz="2000" i="1"/>
              <a:t>or</a:t>
            </a:r>
            <a:r>
              <a:rPr lang="en-US" sz="2000"/>
              <a:t> (</a:t>
            </a:r>
            <a:r>
              <a:rPr lang="en-US" sz="2000">
                <a:solidFill>
                  <a:srgbClr val="6600CC"/>
                </a:solidFill>
              </a:rPr>
              <a:t>B</a:t>
            </a:r>
            <a:r>
              <a:rPr lang="en-US" sz="2000"/>
              <a:t>,</a:t>
            </a:r>
            <a:r>
              <a:rPr lang="en-US" sz="2000">
                <a:solidFill>
                  <a:srgbClr val="6600CC"/>
                </a:solidFill>
              </a:rPr>
              <a:t>A</a:t>
            </a:r>
            <a:r>
              <a:rPr lang="en-US" sz="2000"/>
              <a:t>) in our array</a:t>
            </a:r>
          </a:p>
          <a:p>
            <a:pPr eaLnBrk="1" hangingPunct="1">
              <a:buFontTx/>
              <a:buAutoNum type="arabicPeriod"/>
            </a:pPr>
            <a:r>
              <a:rPr lang="en-US" sz="2000"/>
              <a:t>If we find a </a:t>
            </a:r>
            <a:r>
              <a:rPr lang="en-US" sz="2000">
                <a:solidFill>
                  <a:srgbClr val="6600CC"/>
                </a:solidFill>
              </a:rPr>
              <a:t>*</a:t>
            </a:r>
            <a:r>
              <a:rPr lang="en-US" sz="2000"/>
              <a:t>, they’re buddies!</a:t>
            </a:r>
          </a:p>
        </p:txBody>
      </p:sp>
      <p:sp>
        <p:nvSpPr>
          <p:cNvPr id="28892" name="Text Box 4"/>
          <p:cNvSpPr txBox="1">
            <a:spLocks noChangeArrowheads="1"/>
          </p:cNvSpPr>
          <p:nvPr/>
        </p:nvSpPr>
        <p:spPr bwMode="auto">
          <a:xfrm>
            <a:off x="4211638" y="777875"/>
            <a:ext cx="4735512" cy="976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/>
              <a:t>Now given a user’s name, how can we quickly find their number?</a:t>
            </a:r>
          </a:p>
          <a:p>
            <a:pPr algn="ctr" eaLnBrk="1" hangingPunct="1"/>
            <a:r>
              <a:rPr lang="en-US" sz="1800">
                <a:solidFill>
                  <a:srgbClr val="6600CC"/>
                </a:solidFill>
              </a:rPr>
              <a:t>Right – just use a Binary Search!</a:t>
            </a:r>
          </a:p>
        </p:txBody>
      </p:sp>
      <p:sp>
        <p:nvSpPr>
          <p:cNvPr id="8" name="Left Arrow 7"/>
          <p:cNvSpPr/>
          <p:nvPr/>
        </p:nvSpPr>
        <p:spPr>
          <a:xfrm>
            <a:off x="3246438" y="2764631"/>
            <a:ext cx="567553" cy="655637"/>
          </a:xfrm>
          <a:prstGeom prst="leftArrow">
            <a:avLst/>
          </a:prstGeom>
          <a:solidFill>
            <a:srgbClr val="FBDED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6666"/>
              </a:solidFill>
            </a:endParaRPr>
          </a:p>
        </p:txBody>
      </p:sp>
      <p:sp>
        <p:nvSpPr>
          <p:cNvPr id="41" name="Left Arrow 40"/>
          <p:cNvSpPr/>
          <p:nvPr/>
        </p:nvSpPr>
        <p:spPr>
          <a:xfrm rot="16200000">
            <a:off x="5225642" y="2723872"/>
            <a:ext cx="567553" cy="655637"/>
          </a:xfrm>
          <a:prstGeom prst="leftArrow">
            <a:avLst/>
          </a:prstGeom>
          <a:solidFill>
            <a:srgbClr val="FBDED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6666"/>
              </a:solidFill>
            </a:endParaRPr>
          </a:p>
        </p:txBody>
      </p:sp>
      <p:sp>
        <p:nvSpPr>
          <p:cNvPr id="42" name="Left Arrow 41"/>
          <p:cNvSpPr/>
          <p:nvPr/>
        </p:nvSpPr>
        <p:spPr>
          <a:xfrm>
            <a:off x="3258795" y="3699776"/>
            <a:ext cx="567553" cy="655637"/>
          </a:xfrm>
          <a:prstGeom prst="leftArrow">
            <a:avLst/>
          </a:prstGeom>
          <a:solidFill>
            <a:srgbClr val="FBDED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6666"/>
              </a:solidFill>
            </a:endParaRPr>
          </a:p>
        </p:txBody>
      </p:sp>
      <p:sp>
        <p:nvSpPr>
          <p:cNvPr id="43" name="Left Arrow 42"/>
          <p:cNvSpPr/>
          <p:nvPr/>
        </p:nvSpPr>
        <p:spPr>
          <a:xfrm rot="10800000">
            <a:off x="3977073" y="4552950"/>
            <a:ext cx="567553" cy="655637"/>
          </a:xfrm>
          <a:prstGeom prst="leftArrow">
            <a:avLst/>
          </a:prstGeom>
          <a:solidFill>
            <a:srgbClr val="FBDED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6666"/>
              </a:solidFill>
            </a:endParaRPr>
          </a:p>
        </p:txBody>
      </p:sp>
      <p:sp>
        <p:nvSpPr>
          <p:cNvPr id="44" name="Left Arrow 43"/>
          <p:cNvSpPr/>
          <p:nvPr/>
        </p:nvSpPr>
        <p:spPr>
          <a:xfrm>
            <a:off x="3218851" y="3401475"/>
            <a:ext cx="567553" cy="655637"/>
          </a:xfrm>
          <a:prstGeom prst="leftArrow">
            <a:avLst/>
          </a:prstGeom>
          <a:solidFill>
            <a:srgbClr val="FBDED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6666"/>
              </a:solidFill>
            </a:endParaRPr>
          </a:p>
        </p:txBody>
      </p:sp>
      <p:sp>
        <p:nvSpPr>
          <p:cNvPr id="45" name="Left Arrow 44"/>
          <p:cNvSpPr/>
          <p:nvPr/>
        </p:nvSpPr>
        <p:spPr>
          <a:xfrm rot="16200000">
            <a:off x="5804264" y="2736227"/>
            <a:ext cx="567553" cy="655637"/>
          </a:xfrm>
          <a:prstGeom prst="leftArrow">
            <a:avLst/>
          </a:prstGeom>
          <a:solidFill>
            <a:srgbClr val="FBDED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6666"/>
              </a:solidFill>
            </a:endParaRPr>
          </a:p>
        </p:txBody>
      </p:sp>
      <p:sp>
        <p:nvSpPr>
          <p:cNvPr id="46" name="Left Arrow 45"/>
          <p:cNvSpPr/>
          <p:nvPr/>
        </p:nvSpPr>
        <p:spPr>
          <a:xfrm>
            <a:off x="3209367" y="2477163"/>
            <a:ext cx="567553" cy="655637"/>
          </a:xfrm>
          <a:prstGeom prst="leftArrow">
            <a:avLst/>
          </a:prstGeom>
          <a:solidFill>
            <a:srgbClr val="FBDED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6666"/>
              </a:solidFill>
            </a:endParaRPr>
          </a:p>
        </p:txBody>
      </p:sp>
      <p:sp>
        <p:nvSpPr>
          <p:cNvPr id="47" name="Left Arrow 46"/>
          <p:cNvSpPr/>
          <p:nvPr/>
        </p:nvSpPr>
        <p:spPr>
          <a:xfrm rot="10800000">
            <a:off x="3977072" y="3463925"/>
            <a:ext cx="567553" cy="655637"/>
          </a:xfrm>
          <a:prstGeom prst="leftArrow">
            <a:avLst/>
          </a:prstGeom>
          <a:solidFill>
            <a:srgbClr val="FBDED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66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74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74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4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74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74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1000"/>
                                        <p:tgtEl>
                                          <p:spTgt spid="1744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4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1000"/>
                                        <p:tgtEl>
                                          <p:spTgt spid="1744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4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1000"/>
                                        <p:tgtEl>
                                          <p:spTgt spid="1744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4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 nodeType="clickPar">
                      <p:stCondLst>
                        <p:cond delay="indefinite"/>
                      </p:stCondLst>
                      <p:childTnLst>
                        <p:par>
                          <p:cTn id="1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 nodeType="afterGroup">
                            <p:stCondLst>
                              <p:cond delay="100"/>
                            </p:stCondLst>
                            <p:childTnLst>
                              <p:par>
                                <p:cTn id="17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 nodeType="afterGroup">
                            <p:stCondLst>
                              <p:cond delay="200"/>
                            </p:stCondLst>
                            <p:childTnLst>
                              <p:par>
                                <p:cTn id="18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8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 nodeType="afterGroup">
                            <p:stCondLst>
                              <p:cond delay="400"/>
                            </p:stCondLst>
                            <p:childTnLst>
                              <p:par>
                                <p:cTn id="18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19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 nodeType="afterGroup">
                            <p:stCondLst>
                              <p:cond delay="700"/>
                            </p:stCondLst>
                            <p:childTnLst>
                              <p:par>
                                <p:cTn id="19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20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 nodeType="afterGroup">
                            <p:stCondLst>
                              <p:cond delay="900"/>
                            </p:stCondLst>
                            <p:childTnLst>
                              <p:par>
                                <p:cTn id="20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20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21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21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288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28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288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2889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1740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 nodeType="clickPar">
                      <p:stCondLst>
                        <p:cond delay="indefinite"/>
                      </p:stCondLst>
                      <p:childTnLst>
                        <p:par>
                          <p:cTn id="2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/>
      <p:bldP spid="28675" grpId="1"/>
      <p:bldP spid="174085" grpId="0" animBg="1"/>
      <p:bldP spid="17428" grpId="0" animBg="1"/>
      <p:bldP spid="174413" grpId="0" animBg="1"/>
      <p:bldP spid="174413" grpId="1" animBg="1"/>
      <p:bldP spid="174429" grpId="0" animBg="1"/>
      <p:bldP spid="174429" grpId="1" animBg="1"/>
      <p:bldP spid="174430" grpId="0" animBg="1"/>
      <p:bldP spid="174430" grpId="1" animBg="1"/>
      <p:bldP spid="174431" grpId="0"/>
      <p:bldP spid="28891" grpId="0"/>
      <p:bldP spid="28891" grpId="1"/>
      <p:bldP spid="174086" grpId="2"/>
      <p:bldP spid="174086" grpId="3"/>
      <p:bldP spid="2" grpId="0" animBg="1"/>
      <p:bldP spid="2" grpId="1" animBg="1"/>
      <p:bldP spid="4" grpId="0" animBg="1"/>
      <p:bldP spid="4" grpId="1" animBg="1"/>
      <p:bldP spid="5" grpId="0" animBg="1"/>
      <p:bldP spid="5" grpId="1" animBg="1"/>
      <p:bldP spid="6" grpId="0"/>
      <p:bldP spid="174443" grpId="0"/>
      <p:bldP spid="174444" grpId="0"/>
      <p:bldP spid="174445" grpId="0"/>
      <p:bldP spid="174446" grpId="0"/>
      <p:bldP spid="174447" grpId="0"/>
      <p:bldP spid="174449" grpId="0"/>
      <p:bldP spid="174450" grpId="0"/>
      <p:bldP spid="174451" grpId="0"/>
      <p:bldP spid="174452" grpId="0"/>
      <p:bldP spid="174453" grpId="0"/>
      <p:bldP spid="174454" grpId="0"/>
      <p:bldP spid="174455" grpId="0"/>
      <p:bldP spid="174456" grpId="0"/>
      <p:bldP spid="174457" grpId="0"/>
      <p:bldP spid="174458" grpId="0"/>
      <p:bldP spid="174459" grpId="0" animBg="1"/>
      <p:bldP spid="28892" grpId="0" build="p" animBg="1"/>
      <p:bldP spid="28892" grpId="1" build="allAtOnce" animBg="1"/>
      <p:bldP spid="8" grpId="0" animBg="1"/>
      <p:bldP spid="8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47625"/>
            <a:ext cx="7772400" cy="1143000"/>
          </a:xfrm>
        </p:spPr>
        <p:txBody>
          <a:bodyPr/>
          <a:lstStyle/>
          <a:p>
            <a:pPr eaLnBrk="1" hangingPunct="1"/>
            <a:r>
              <a:rPr lang="en-US" sz="3400" smtClean="0"/>
              <a:t>A Better Friendship Data Structure</a:t>
            </a:r>
          </a:p>
        </p:txBody>
      </p:sp>
      <p:grpSp>
        <p:nvGrpSpPr>
          <p:cNvPr id="29700" name="Group 217"/>
          <p:cNvGrpSpPr>
            <a:grpSpLocks/>
          </p:cNvGrpSpPr>
          <p:nvPr/>
        </p:nvGrpSpPr>
        <p:grpSpPr bwMode="auto">
          <a:xfrm>
            <a:off x="4587875" y="3382963"/>
            <a:ext cx="3871913" cy="3276600"/>
            <a:chOff x="2890" y="2131"/>
            <a:chExt cx="2439" cy="2064"/>
          </a:xfrm>
        </p:grpSpPr>
        <p:sp>
          <p:nvSpPr>
            <p:cNvPr id="29724" name="Rectangle 7"/>
            <p:cNvSpPr>
              <a:spLocks noChangeArrowheads="1"/>
            </p:cNvSpPr>
            <p:nvPr/>
          </p:nvSpPr>
          <p:spPr bwMode="auto">
            <a:xfrm>
              <a:off x="5088" y="4023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25" name="Rectangle 8"/>
            <p:cNvSpPr>
              <a:spLocks noChangeArrowheads="1"/>
            </p:cNvSpPr>
            <p:nvPr/>
          </p:nvSpPr>
          <p:spPr bwMode="auto">
            <a:xfrm>
              <a:off x="4923" y="4023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26" name="Rectangle 9"/>
            <p:cNvSpPr>
              <a:spLocks noChangeArrowheads="1"/>
            </p:cNvSpPr>
            <p:nvPr/>
          </p:nvSpPr>
          <p:spPr bwMode="auto">
            <a:xfrm>
              <a:off x="4720" y="4023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27" name="Rectangle 10"/>
            <p:cNvSpPr>
              <a:spLocks noChangeArrowheads="1"/>
            </p:cNvSpPr>
            <p:nvPr/>
          </p:nvSpPr>
          <p:spPr bwMode="auto">
            <a:xfrm>
              <a:off x="4515" y="4023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28" name="Rectangle 11"/>
            <p:cNvSpPr>
              <a:spLocks noChangeArrowheads="1"/>
            </p:cNvSpPr>
            <p:nvPr/>
          </p:nvSpPr>
          <p:spPr bwMode="auto">
            <a:xfrm>
              <a:off x="4313" y="4023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29" name="Rectangle 12"/>
            <p:cNvSpPr>
              <a:spLocks noChangeArrowheads="1"/>
            </p:cNvSpPr>
            <p:nvPr/>
          </p:nvSpPr>
          <p:spPr bwMode="auto">
            <a:xfrm>
              <a:off x="4110" y="4023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30" name="Rectangle 13"/>
            <p:cNvSpPr>
              <a:spLocks noChangeArrowheads="1"/>
            </p:cNvSpPr>
            <p:nvPr/>
          </p:nvSpPr>
          <p:spPr bwMode="auto">
            <a:xfrm>
              <a:off x="3921" y="4023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31" name="Rectangle 14"/>
            <p:cNvSpPr>
              <a:spLocks noChangeArrowheads="1"/>
            </p:cNvSpPr>
            <p:nvPr/>
          </p:nvSpPr>
          <p:spPr bwMode="auto">
            <a:xfrm>
              <a:off x="3742" y="4023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32" name="Rectangle 15"/>
            <p:cNvSpPr>
              <a:spLocks noChangeArrowheads="1"/>
            </p:cNvSpPr>
            <p:nvPr/>
          </p:nvSpPr>
          <p:spPr bwMode="auto">
            <a:xfrm>
              <a:off x="3563" y="4023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33" name="Rectangle 16"/>
            <p:cNvSpPr>
              <a:spLocks noChangeArrowheads="1"/>
            </p:cNvSpPr>
            <p:nvPr/>
          </p:nvSpPr>
          <p:spPr bwMode="auto">
            <a:xfrm>
              <a:off x="3356" y="4023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34" name="Rectangle 17"/>
            <p:cNvSpPr>
              <a:spLocks noChangeArrowheads="1"/>
            </p:cNvSpPr>
            <p:nvPr/>
          </p:nvSpPr>
          <p:spPr bwMode="auto">
            <a:xfrm>
              <a:off x="3157" y="4023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35" name="Rectangle 18"/>
            <p:cNvSpPr>
              <a:spLocks noChangeArrowheads="1"/>
            </p:cNvSpPr>
            <p:nvPr/>
          </p:nvSpPr>
          <p:spPr bwMode="auto">
            <a:xfrm>
              <a:off x="2890" y="4023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10</a:t>
              </a:r>
            </a:p>
          </p:txBody>
        </p:sp>
        <p:sp>
          <p:nvSpPr>
            <p:cNvPr id="29736" name="Rectangle 19"/>
            <p:cNvSpPr>
              <a:spLocks noChangeArrowheads="1"/>
            </p:cNvSpPr>
            <p:nvPr/>
          </p:nvSpPr>
          <p:spPr bwMode="auto">
            <a:xfrm>
              <a:off x="5088" y="3851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37" name="Rectangle 20"/>
            <p:cNvSpPr>
              <a:spLocks noChangeArrowheads="1"/>
            </p:cNvSpPr>
            <p:nvPr/>
          </p:nvSpPr>
          <p:spPr bwMode="auto">
            <a:xfrm>
              <a:off x="4923" y="3851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38" name="Rectangle 21"/>
            <p:cNvSpPr>
              <a:spLocks noChangeArrowheads="1"/>
            </p:cNvSpPr>
            <p:nvPr/>
          </p:nvSpPr>
          <p:spPr bwMode="auto">
            <a:xfrm>
              <a:off x="4720" y="3851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39" name="Rectangle 22"/>
            <p:cNvSpPr>
              <a:spLocks noChangeArrowheads="1"/>
            </p:cNvSpPr>
            <p:nvPr/>
          </p:nvSpPr>
          <p:spPr bwMode="auto">
            <a:xfrm>
              <a:off x="4515" y="3851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40" name="Rectangle 23"/>
            <p:cNvSpPr>
              <a:spLocks noChangeArrowheads="1"/>
            </p:cNvSpPr>
            <p:nvPr/>
          </p:nvSpPr>
          <p:spPr bwMode="auto">
            <a:xfrm>
              <a:off x="4313" y="3851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41" name="Rectangle 24"/>
            <p:cNvSpPr>
              <a:spLocks noChangeArrowheads="1"/>
            </p:cNvSpPr>
            <p:nvPr/>
          </p:nvSpPr>
          <p:spPr bwMode="auto">
            <a:xfrm>
              <a:off x="4110" y="3851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42" name="Rectangle 25"/>
            <p:cNvSpPr>
              <a:spLocks noChangeArrowheads="1"/>
            </p:cNvSpPr>
            <p:nvPr/>
          </p:nvSpPr>
          <p:spPr bwMode="auto">
            <a:xfrm>
              <a:off x="3921" y="3851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43" name="Rectangle 26"/>
            <p:cNvSpPr>
              <a:spLocks noChangeArrowheads="1"/>
            </p:cNvSpPr>
            <p:nvPr/>
          </p:nvSpPr>
          <p:spPr bwMode="auto">
            <a:xfrm>
              <a:off x="3742" y="3851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44" name="Rectangle 27"/>
            <p:cNvSpPr>
              <a:spLocks noChangeArrowheads="1"/>
            </p:cNvSpPr>
            <p:nvPr/>
          </p:nvSpPr>
          <p:spPr bwMode="auto">
            <a:xfrm>
              <a:off x="3563" y="3851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45" name="Rectangle 28"/>
            <p:cNvSpPr>
              <a:spLocks noChangeArrowheads="1"/>
            </p:cNvSpPr>
            <p:nvPr/>
          </p:nvSpPr>
          <p:spPr bwMode="auto">
            <a:xfrm>
              <a:off x="3356" y="3851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46" name="Rectangle 29"/>
            <p:cNvSpPr>
              <a:spLocks noChangeArrowheads="1"/>
            </p:cNvSpPr>
            <p:nvPr/>
          </p:nvSpPr>
          <p:spPr bwMode="auto">
            <a:xfrm>
              <a:off x="3157" y="3851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47" name="Rectangle 30"/>
            <p:cNvSpPr>
              <a:spLocks noChangeArrowheads="1"/>
            </p:cNvSpPr>
            <p:nvPr/>
          </p:nvSpPr>
          <p:spPr bwMode="auto">
            <a:xfrm>
              <a:off x="2890" y="3851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9</a:t>
              </a:r>
            </a:p>
          </p:txBody>
        </p:sp>
        <p:sp>
          <p:nvSpPr>
            <p:cNvPr id="29748" name="Rectangle 31"/>
            <p:cNvSpPr>
              <a:spLocks noChangeArrowheads="1"/>
            </p:cNvSpPr>
            <p:nvPr/>
          </p:nvSpPr>
          <p:spPr bwMode="auto">
            <a:xfrm>
              <a:off x="5088" y="3679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49" name="Rectangle 32"/>
            <p:cNvSpPr>
              <a:spLocks noChangeArrowheads="1"/>
            </p:cNvSpPr>
            <p:nvPr/>
          </p:nvSpPr>
          <p:spPr bwMode="auto">
            <a:xfrm>
              <a:off x="4923" y="3679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50" name="Rectangle 33"/>
            <p:cNvSpPr>
              <a:spLocks noChangeArrowheads="1"/>
            </p:cNvSpPr>
            <p:nvPr/>
          </p:nvSpPr>
          <p:spPr bwMode="auto">
            <a:xfrm>
              <a:off x="4720" y="3679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51" name="Rectangle 34"/>
            <p:cNvSpPr>
              <a:spLocks noChangeArrowheads="1"/>
            </p:cNvSpPr>
            <p:nvPr/>
          </p:nvSpPr>
          <p:spPr bwMode="auto">
            <a:xfrm>
              <a:off x="4515" y="3679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52" name="Rectangle 35"/>
            <p:cNvSpPr>
              <a:spLocks noChangeArrowheads="1"/>
            </p:cNvSpPr>
            <p:nvPr/>
          </p:nvSpPr>
          <p:spPr bwMode="auto">
            <a:xfrm>
              <a:off x="4313" y="3679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53" name="Rectangle 36"/>
            <p:cNvSpPr>
              <a:spLocks noChangeArrowheads="1"/>
            </p:cNvSpPr>
            <p:nvPr/>
          </p:nvSpPr>
          <p:spPr bwMode="auto">
            <a:xfrm>
              <a:off x="4110" y="3679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54" name="Rectangle 37"/>
            <p:cNvSpPr>
              <a:spLocks noChangeArrowheads="1"/>
            </p:cNvSpPr>
            <p:nvPr/>
          </p:nvSpPr>
          <p:spPr bwMode="auto">
            <a:xfrm>
              <a:off x="3921" y="3679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55" name="Rectangle 38"/>
            <p:cNvSpPr>
              <a:spLocks noChangeArrowheads="1"/>
            </p:cNvSpPr>
            <p:nvPr/>
          </p:nvSpPr>
          <p:spPr bwMode="auto">
            <a:xfrm>
              <a:off x="3742" y="3679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56" name="Rectangle 39"/>
            <p:cNvSpPr>
              <a:spLocks noChangeArrowheads="1"/>
            </p:cNvSpPr>
            <p:nvPr/>
          </p:nvSpPr>
          <p:spPr bwMode="auto">
            <a:xfrm>
              <a:off x="3563" y="3679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57" name="Rectangle 40"/>
            <p:cNvSpPr>
              <a:spLocks noChangeArrowheads="1"/>
            </p:cNvSpPr>
            <p:nvPr/>
          </p:nvSpPr>
          <p:spPr bwMode="auto">
            <a:xfrm>
              <a:off x="3356" y="3679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58" name="Rectangle 41"/>
            <p:cNvSpPr>
              <a:spLocks noChangeArrowheads="1"/>
            </p:cNvSpPr>
            <p:nvPr/>
          </p:nvSpPr>
          <p:spPr bwMode="auto">
            <a:xfrm>
              <a:off x="3157" y="3679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59" name="Rectangle 42"/>
            <p:cNvSpPr>
              <a:spLocks noChangeArrowheads="1"/>
            </p:cNvSpPr>
            <p:nvPr/>
          </p:nvSpPr>
          <p:spPr bwMode="auto">
            <a:xfrm>
              <a:off x="2890" y="3679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8</a:t>
              </a:r>
            </a:p>
          </p:txBody>
        </p:sp>
        <p:sp>
          <p:nvSpPr>
            <p:cNvPr id="29760" name="Rectangle 43"/>
            <p:cNvSpPr>
              <a:spLocks noChangeArrowheads="1"/>
            </p:cNvSpPr>
            <p:nvPr/>
          </p:nvSpPr>
          <p:spPr bwMode="auto">
            <a:xfrm>
              <a:off x="5088" y="3507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61" name="Rectangle 44"/>
            <p:cNvSpPr>
              <a:spLocks noChangeArrowheads="1"/>
            </p:cNvSpPr>
            <p:nvPr/>
          </p:nvSpPr>
          <p:spPr bwMode="auto">
            <a:xfrm>
              <a:off x="4923" y="3507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62" name="Rectangle 45"/>
            <p:cNvSpPr>
              <a:spLocks noChangeArrowheads="1"/>
            </p:cNvSpPr>
            <p:nvPr/>
          </p:nvSpPr>
          <p:spPr bwMode="auto">
            <a:xfrm>
              <a:off x="4720" y="3507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63" name="Rectangle 46"/>
            <p:cNvSpPr>
              <a:spLocks noChangeArrowheads="1"/>
            </p:cNvSpPr>
            <p:nvPr/>
          </p:nvSpPr>
          <p:spPr bwMode="auto">
            <a:xfrm>
              <a:off x="4515" y="3507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64" name="Rectangle 47"/>
            <p:cNvSpPr>
              <a:spLocks noChangeArrowheads="1"/>
            </p:cNvSpPr>
            <p:nvPr/>
          </p:nvSpPr>
          <p:spPr bwMode="auto">
            <a:xfrm>
              <a:off x="4313" y="3507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65" name="Rectangle 48"/>
            <p:cNvSpPr>
              <a:spLocks noChangeArrowheads="1"/>
            </p:cNvSpPr>
            <p:nvPr/>
          </p:nvSpPr>
          <p:spPr bwMode="auto">
            <a:xfrm>
              <a:off x="4110" y="3507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66" name="Rectangle 49"/>
            <p:cNvSpPr>
              <a:spLocks noChangeArrowheads="1"/>
            </p:cNvSpPr>
            <p:nvPr/>
          </p:nvSpPr>
          <p:spPr bwMode="auto">
            <a:xfrm>
              <a:off x="3921" y="3507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67" name="Rectangle 50"/>
            <p:cNvSpPr>
              <a:spLocks noChangeArrowheads="1"/>
            </p:cNvSpPr>
            <p:nvPr/>
          </p:nvSpPr>
          <p:spPr bwMode="auto">
            <a:xfrm>
              <a:off x="3742" y="3507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68" name="Rectangle 51"/>
            <p:cNvSpPr>
              <a:spLocks noChangeArrowheads="1"/>
            </p:cNvSpPr>
            <p:nvPr/>
          </p:nvSpPr>
          <p:spPr bwMode="auto">
            <a:xfrm>
              <a:off x="3563" y="3507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69" name="Rectangle 52"/>
            <p:cNvSpPr>
              <a:spLocks noChangeArrowheads="1"/>
            </p:cNvSpPr>
            <p:nvPr/>
          </p:nvSpPr>
          <p:spPr bwMode="auto">
            <a:xfrm>
              <a:off x="3356" y="3507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70" name="Rectangle 53"/>
            <p:cNvSpPr>
              <a:spLocks noChangeArrowheads="1"/>
            </p:cNvSpPr>
            <p:nvPr/>
          </p:nvSpPr>
          <p:spPr bwMode="auto">
            <a:xfrm>
              <a:off x="3157" y="3507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71" name="Rectangle 54"/>
            <p:cNvSpPr>
              <a:spLocks noChangeArrowheads="1"/>
            </p:cNvSpPr>
            <p:nvPr/>
          </p:nvSpPr>
          <p:spPr bwMode="auto">
            <a:xfrm>
              <a:off x="2890" y="3507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7</a:t>
              </a:r>
            </a:p>
          </p:txBody>
        </p:sp>
        <p:sp>
          <p:nvSpPr>
            <p:cNvPr id="29772" name="Rectangle 55"/>
            <p:cNvSpPr>
              <a:spLocks noChangeArrowheads="1"/>
            </p:cNvSpPr>
            <p:nvPr/>
          </p:nvSpPr>
          <p:spPr bwMode="auto">
            <a:xfrm>
              <a:off x="5088" y="3335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73" name="Rectangle 56"/>
            <p:cNvSpPr>
              <a:spLocks noChangeArrowheads="1"/>
            </p:cNvSpPr>
            <p:nvPr/>
          </p:nvSpPr>
          <p:spPr bwMode="auto">
            <a:xfrm>
              <a:off x="4923" y="3335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74" name="Rectangle 57"/>
            <p:cNvSpPr>
              <a:spLocks noChangeArrowheads="1"/>
            </p:cNvSpPr>
            <p:nvPr/>
          </p:nvSpPr>
          <p:spPr bwMode="auto">
            <a:xfrm>
              <a:off x="4720" y="3335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75" name="Rectangle 58"/>
            <p:cNvSpPr>
              <a:spLocks noChangeArrowheads="1"/>
            </p:cNvSpPr>
            <p:nvPr/>
          </p:nvSpPr>
          <p:spPr bwMode="auto">
            <a:xfrm>
              <a:off x="4515" y="3335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76" name="Rectangle 59"/>
            <p:cNvSpPr>
              <a:spLocks noChangeArrowheads="1"/>
            </p:cNvSpPr>
            <p:nvPr/>
          </p:nvSpPr>
          <p:spPr bwMode="auto">
            <a:xfrm>
              <a:off x="4313" y="3335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77" name="Rectangle 60"/>
            <p:cNvSpPr>
              <a:spLocks noChangeArrowheads="1"/>
            </p:cNvSpPr>
            <p:nvPr/>
          </p:nvSpPr>
          <p:spPr bwMode="auto">
            <a:xfrm>
              <a:off x="4110" y="3335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78" name="Rectangle 61"/>
            <p:cNvSpPr>
              <a:spLocks noChangeArrowheads="1"/>
            </p:cNvSpPr>
            <p:nvPr/>
          </p:nvSpPr>
          <p:spPr bwMode="auto">
            <a:xfrm>
              <a:off x="3921" y="3335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79" name="Rectangle 62"/>
            <p:cNvSpPr>
              <a:spLocks noChangeArrowheads="1"/>
            </p:cNvSpPr>
            <p:nvPr/>
          </p:nvSpPr>
          <p:spPr bwMode="auto">
            <a:xfrm>
              <a:off x="3742" y="3335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80" name="Rectangle 63"/>
            <p:cNvSpPr>
              <a:spLocks noChangeArrowheads="1"/>
            </p:cNvSpPr>
            <p:nvPr/>
          </p:nvSpPr>
          <p:spPr bwMode="auto">
            <a:xfrm>
              <a:off x="3563" y="3335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81" name="Rectangle 64"/>
            <p:cNvSpPr>
              <a:spLocks noChangeArrowheads="1"/>
            </p:cNvSpPr>
            <p:nvPr/>
          </p:nvSpPr>
          <p:spPr bwMode="auto">
            <a:xfrm>
              <a:off x="3356" y="3335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82" name="Rectangle 65"/>
            <p:cNvSpPr>
              <a:spLocks noChangeArrowheads="1"/>
            </p:cNvSpPr>
            <p:nvPr/>
          </p:nvSpPr>
          <p:spPr bwMode="auto">
            <a:xfrm>
              <a:off x="3157" y="3335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83" name="Rectangle 66"/>
            <p:cNvSpPr>
              <a:spLocks noChangeArrowheads="1"/>
            </p:cNvSpPr>
            <p:nvPr/>
          </p:nvSpPr>
          <p:spPr bwMode="auto">
            <a:xfrm>
              <a:off x="2890" y="3335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6</a:t>
              </a:r>
            </a:p>
          </p:txBody>
        </p:sp>
        <p:sp>
          <p:nvSpPr>
            <p:cNvPr id="29784" name="Rectangle 67"/>
            <p:cNvSpPr>
              <a:spLocks noChangeArrowheads="1"/>
            </p:cNvSpPr>
            <p:nvPr/>
          </p:nvSpPr>
          <p:spPr bwMode="auto">
            <a:xfrm>
              <a:off x="5088" y="3163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85" name="Rectangle 68"/>
            <p:cNvSpPr>
              <a:spLocks noChangeArrowheads="1"/>
            </p:cNvSpPr>
            <p:nvPr/>
          </p:nvSpPr>
          <p:spPr bwMode="auto">
            <a:xfrm>
              <a:off x="4923" y="3163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86" name="Rectangle 69"/>
            <p:cNvSpPr>
              <a:spLocks noChangeArrowheads="1"/>
            </p:cNvSpPr>
            <p:nvPr/>
          </p:nvSpPr>
          <p:spPr bwMode="auto">
            <a:xfrm>
              <a:off x="4720" y="3163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87" name="Rectangle 70"/>
            <p:cNvSpPr>
              <a:spLocks noChangeArrowheads="1"/>
            </p:cNvSpPr>
            <p:nvPr/>
          </p:nvSpPr>
          <p:spPr bwMode="auto">
            <a:xfrm>
              <a:off x="4515" y="3163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88" name="Rectangle 71"/>
            <p:cNvSpPr>
              <a:spLocks noChangeArrowheads="1"/>
            </p:cNvSpPr>
            <p:nvPr/>
          </p:nvSpPr>
          <p:spPr bwMode="auto">
            <a:xfrm>
              <a:off x="4313" y="3163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89" name="Rectangle 72"/>
            <p:cNvSpPr>
              <a:spLocks noChangeArrowheads="1"/>
            </p:cNvSpPr>
            <p:nvPr/>
          </p:nvSpPr>
          <p:spPr bwMode="auto">
            <a:xfrm>
              <a:off x="4110" y="3163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90" name="Rectangle 73"/>
            <p:cNvSpPr>
              <a:spLocks noChangeArrowheads="1"/>
            </p:cNvSpPr>
            <p:nvPr/>
          </p:nvSpPr>
          <p:spPr bwMode="auto">
            <a:xfrm>
              <a:off x="3921" y="3163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91" name="Rectangle 74"/>
            <p:cNvSpPr>
              <a:spLocks noChangeArrowheads="1"/>
            </p:cNvSpPr>
            <p:nvPr/>
          </p:nvSpPr>
          <p:spPr bwMode="auto">
            <a:xfrm>
              <a:off x="3742" y="3163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92" name="Rectangle 75"/>
            <p:cNvSpPr>
              <a:spLocks noChangeArrowheads="1"/>
            </p:cNvSpPr>
            <p:nvPr/>
          </p:nvSpPr>
          <p:spPr bwMode="auto">
            <a:xfrm>
              <a:off x="3563" y="3163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93" name="Rectangle 76"/>
            <p:cNvSpPr>
              <a:spLocks noChangeArrowheads="1"/>
            </p:cNvSpPr>
            <p:nvPr/>
          </p:nvSpPr>
          <p:spPr bwMode="auto">
            <a:xfrm>
              <a:off x="3356" y="3163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94" name="Rectangle 77"/>
            <p:cNvSpPr>
              <a:spLocks noChangeArrowheads="1"/>
            </p:cNvSpPr>
            <p:nvPr/>
          </p:nvSpPr>
          <p:spPr bwMode="auto">
            <a:xfrm>
              <a:off x="3157" y="3163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95" name="Rectangle 78"/>
            <p:cNvSpPr>
              <a:spLocks noChangeArrowheads="1"/>
            </p:cNvSpPr>
            <p:nvPr/>
          </p:nvSpPr>
          <p:spPr bwMode="auto">
            <a:xfrm>
              <a:off x="2890" y="3163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5</a:t>
              </a:r>
            </a:p>
          </p:txBody>
        </p:sp>
        <p:sp>
          <p:nvSpPr>
            <p:cNvPr id="29796" name="Rectangle 79"/>
            <p:cNvSpPr>
              <a:spLocks noChangeArrowheads="1"/>
            </p:cNvSpPr>
            <p:nvPr/>
          </p:nvSpPr>
          <p:spPr bwMode="auto">
            <a:xfrm>
              <a:off x="5088" y="2991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97" name="Rectangle 80"/>
            <p:cNvSpPr>
              <a:spLocks noChangeArrowheads="1"/>
            </p:cNvSpPr>
            <p:nvPr/>
          </p:nvSpPr>
          <p:spPr bwMode="auto">
            <a:xfrm>
              <a:off x="4923" y="2991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98" name="Rectangle 81"/>
            <p:cNvSpPr>
              <a:spLocks noChangeArrowheads="1"/>
            </p:cNvSpPr>
            <p:nvPr/>
          </p:nvSpPr>
          <p:spPr bwMode="auto">
            <a:xfrm>
              <a:off x="4720" y="2991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99" name="Rectangle 82"/>
            <p:cNvSpPr>
              <a:spLocks noChangeArrowheads="1"/>
            </p:cNvSpPr>
            <p:nvPr/>
          </p:nvSpPr>
          <p:spPr bwMode="auto">
            <a:xfrm>
              <a:off x="4515" y="2991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00" name="Rectangle 83"/>
            <p:cNvSpPr>
              <a:spLocks noChangeArrowheads="1"/>
            </p:cNvSpPr>
            <p:nvPr/>
          </p:nvSpPr>
          <p:spPr bwMode="auto">
            <a:xfrm>
              <a:off x="4313" y="2991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01" name="Rectangle 84"/>
            <p:cNvSpPr>
              <a:spLocks noChangeArrowheads="1"/>
            </p:cNvSpPr>
            <p:nvPr/>
          </p:nvSpPr>
          <p:spPr bwMode="auto">
            <a:xfrm>
              <a:off x="4110" y="2991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02" name="Rectangle 85"/>
            <p:cNvSpPr>
              <a:spLocks noChangeArrowheads="1"/>
            </p:cNvSpPr>
            <p:nvPr/>
          </p:nvSpPr>
          <p:spPr bwMode="auto">
            <a:xfrm>
              <a:off x="3921" y="2991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03" name="Rectangle 86"/>
            <p:cNvSpPr>
              <a:spLocks noChangeArrowheads="1"/>
            </p:cNvSpPr>
            <p:nvPr/>
          </p:nvSpPr>
          <p:spPr bwMode="auto">
            <a:xfrm>
              <a:off x="3742" y="2991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04" name="Rectangle 87"/>
            <p:cNvSpPr>
              <a:spLocks noChangeArrowheads="1"/>
            </p:cNvSpPr>
            <p:nvPr/>
          </p:nvSpPr>
          <p:spPr bwMode="auto">
            <a:xfrm>
              <a:off x="3563" y="2991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05" name="Rectangle 88"/>
            <p:cNvSpPr>
              <a:spLocks noChangeArrowheads="1"/>
            </p:cNvSpPr>
            <p:nvPr/>
          </p:nvSpPr>
          <p:spPr bwMode="auto">
            <a:xfrm>
              <a:off x="3356" y="2991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06" name="Rectangle 89"/>
            <p:cNvSpPr>
              <a:spLocks noChangeArrowheads="1"/>
            </p:cNvSpPr>
            <p:nvPr/>
          </p:nvSpPr>
          <p:spPr bwMode="auto">
            <a:xfrm>
              <a:off x="3157" y="2991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07" name="Rectangle 90"/>
            <p:cNvSpPr>
              <a:spLocks noChangeArrowheads="1"/>
            </p:cNvSpPr>
            <p:nvPr/>
          </p:nvSpPr>
          <p:spPr bwMode="auto">
            <a:xfrm>
              <a:off x="2890" y="2991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4</a:t>
              </a:r>
            </a:p>
          </p:txBody>
        </p:sp>
        <p:sp>
          <p:nvSpPr>
            <p:cNvPr id="29808" name="Rectangle 91"/>
            <p:cNvSpPr>
              <a:spLocks noChangeArrowheads="1"/>
            </p:cNvSpPr>
            <p:nvPr/>
          </p:nvSpPr>
          <p:spPr bwMode="auto">
            <a:xfrm>
              <a:off x="5088" y="2819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09" name="Rectangle 92"/>
            <p:cNvSpPr>
              <a:spLocks noChangeArrowheads="1"/>
            </p:cNvSpPr>
            <p:nvPr/>
          </p:nvSpPr>
          <p:spPr bwMode="auto">
            <a:xfrm>
              <a:off x="4923" y="2819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10" name="Rectangle 93"/>
            <p:cNvSpPr>
              <a:spLocks noChangeArrowheads="1"/>
            </p:cNvSpPr>
            <p:nvPr/>
          </p:nvSpPr>
          <p:spPr bwMode="auto">
            <a:xfrm>
              <a:off x="4720" y="2819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11" name="Rectangle 94"/>
            <p:cNvSpPr>
              <a:spLocks noChangeArrowheads="1"/>
            </p:cNvSpPr>
            <p:nvPr/>
          </p:nvSpPr>
          <p:spPr bwMode="auto">
            <a:xfrm>
              <a:off x="4515" y="2819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12" name="Rectangle 95"/>
            <p:cNvSpPr>
              <a:spLocks noChangeArrowheads="1"/>
            </p:cNvSpPr>
            <p:nvPr/>
          </p:nvSpPr>
          <p:spPr bwMode="auto">
            <a:xfrm>
              <a:off x="4313" y="2819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13" name="Rectangle 96"/>
            <p:cNvSpPr>
              <a:spLocks noChangeArrowheads="1"/>
            </p:cNvSpPr>
            <p:nvPr/>
          </p:nvSpPr>
          <p:spPr bwMode="auto">
            <a:xfrm>
              <a:off x="4110" y="2819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14" name="Rectangle 97"/>
            <p:cNvSpPr>
              <a:spLocks noChangeArrowheads="1"/>
            </p:cNvSpPr>
            <p:nvPr/>
          </p:nvSpPr>
          <p:spPr bwMode="auto">
            <a:xfrm>
              <a:off x="3921" y="2819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15" name="Rectangle 98"/>
            <p:cNvSpPr>
              <a:spLocks noChangeArrowheads="1"/>
            </p:cNvSpPr>
            <p:nvPr/>
          </p:nvSpPr>
          <p:spPr bwMode="auto">
            <a:xfrm>
              <a:off x="3742" y="2819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16" name="Rectangle 99"/>
            <p:cNvSpPr>
              <a:spLocks noChangeArrowheads="1"/>
            </p:cNvSpPr>
            <p:nvPr/>
          </p:nvSpPr>
          <p:spPr bwMode="auto">
            <a:xfrm>
              <a:off x="3563" y="2819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17" name="Rectangle 100"/>
            <p:cNvSpPr>
              <a:spLocks noChangeArrowheads="1"/>
            </p:cNvSpPr>
            <p:nvPr/>
          </p:nvSpPr>
          <p:spPr bwMode="auto">
            <a:xfrm>
              <a:off x="3356" y="2819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18" name="Rectangle 101"/>
            <p:cNvSpPr>
              <a:spLocks noChangeArrowheads="1"/>
            </p:cNvSpPr>
            <p:nvPr/>
          </p:nvSpPr>
          <p:spPr bwMode="auto">
            <a:xfrm>
              <a:off x="3157" y="2819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19" name="Rectangle 102"/>
            <p:cNvSpPr>
              <a:spLocks noChangeArrowheads="1"/>
            </p:cNvSpPr>
            <p:nvPr/>
          </p:nvSpPr>
          <p:spPr bwMode="auto">
            <a:xfrm>
              <a:off x="2890" y="2819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3</a:t>
              </a:r>
            </a:p>
          </p:txBody>
        </p:sp>
        <p:sp>
          <p:nvSpPr>
            <p:cNvPr id="29820" name="Rectangle 103"/>
            <p:cNvSpPr>
              <a:spLocks noChangeArrowheads="1"/>
            </p:cNvSpPr>
            <p:nvPr/>
          </p:nvSpPr>
          <p:spPr bwMode="auto">
            <a:xfrm>
              <a:off x="5088" y="2647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21" name="Rectangle 104"/>
            <p:cNvSpPr>
              <a:spLocks noChangeArrowheads="1"/>
            </p:cNvSpPr>
            <p:nvPr/>
          </p:nvSpPr>
          <p:spPr bwMode="auto">
            <a:xfrm>
              <a:off x="4923" y="2647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22" name="Rectangle 105"/>
            <p:cNvSpPr>
              <a:spLocks noChangeArrowheads="1"/>
            </p:cNvSpPr>
            <p:nvPr/>
          </p:nvSpPr>
          <p:spPr bwMode="auto">
            <a:xfrm>
              <a:off x="4720" y="2647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23" name="Rectangle 106"/>
            <p:cNvSpPr>
              <a:spLocks noChangeArrowheads="1"/>
            </p:cNvSpPr>
            <p:nvPr/>
          </p:nvSpPr>
          <p:spPr bwMode="auto">
            <a:xfrm>
              <a:off x="4515" y="2647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24" name="Rectangle 107"/>
            <p:cNvSpPr>
              <a:spLocks noChangeArrowheads="1"/>
            </p:cNvSpPr>
            <p:nvPr/>
          </p:nvSpPr>
          <p:spPr bwMode="auto">
            <a:xfrm>
              <a:off x="4313" y="2647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25" name="Rectangle 108"/>
            <p:cNvSpPr>
              <a:spLocks noChangeArrowheads="1"/>
            </p:cNvSpPr>
            <p:nvPr/>
          </p:nvSpPr>
          <p:spPr bwMode="auto">
            <a:xfrm>
              <a:off x="4110" y="2647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26" name="Rectangle 109"/>
            <p:cNvSpPr>
              <a:spLocks noChangeArrowheads="1"/>
            </p:cNvSpPr>
            <p:nvPr/>
          </p:nvSpPr>
          <p:spPr bwMode="auto">
            <a:xfrm>
              <a:off x="3921" y="2647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27" name="Rectangle 110"/>
            <p:cNvSpPr>
              <a:spLocks noChangeArrowheads="1"/>
            </p:cNvSpPr>
            <p:nvPr/>
          </p:nvSpPr>
          <p:spPr bwMode="auto">
            <a:xfrm>
              <a:off x="3742" y="2647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28" name="Rectangle 111"/>
            <p:cNvSpPr>
              <a:spLocks noChangeArrowheads="1"/>
            </p:cNvSpPr>
            <p:nvPr/>
          </p:nvSpPr>
          <p:spPr bwMode="auto">
            <a:xfrm>
              <a:off x="3563" y="2647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29" name="Rectangle 112"/>
            <p:cNvSpPr>
              <a:spLocks noChangeArrowheads="1"/>
            </p:cNvSpPr>
            <p:nvPr/>
          </p:nvSpPr>
          <p:spPr bwMode="auto">
            <a:xfrm>
              <a:off x="3356" y="2647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30" name="Rectangle 113"/>
            <p:cNvSpPr>
              <a:spLocks noChangeArrowheads="1"/>
            </p:cNvSpPr>
            <p:nvPr/>
          </p:nvSpPr>
          <p:spPr bwMode="auto">
            <a:xfrm>
              <a:off x="3157" y="2647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31" name="Rectangle 114"/>
            <p:cNvSpPr>
              <a:spLocks noChangeArrowheads="1"/>
            </p:cNvSpPr>
            <p:nvPr/>
          </p:nvSpPr>
          <p:spPr bwMode="auto">
            <a:xfrm>
              <a:off x="2890" y="2647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2</a:t>
              </a:r>
            </a:p>
          </p:txBody>
        </p:sp>
        <p:sp>
          <p:nvSpPr>
            <p:cNvPr id="29832" name="Rectangle 115"/>
            <p:cNvSpPr>
              <a:spLocks noChangeArrowheads="1"/>
            </p:cNvSpPr>
            <p:nvPr/>
          </p:nvSpPr>
          <p:spPr bwMode="auto">
            <a:xfrm>
              <a:off x="5088" y="2475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33" name="Rectangle 116"/>
            <p:cNvSpPr>
              <a:spLocks noChangeArrowheads="1"/>
            </p:cNvSpPr>
            <p:nvPr/>
          </p:nvSpPr>
          <p:spPr bwMode="auto">
            <a:xfrm>
              <a:off x="4923" y="2475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34" name="Rectangle 117"/>
            <p:cNvSpPr>
              <a:spLocks noChangeArrowheads="1"/>
            </p:cNvSpPr>
            <p:nvPr/>
          </p:nvSpPr>
          <p:spPr bwMode="auto">
            <a:xfrm>
              <a:off x="4720" y="2475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35" name="Rectangle 118"/>
            <p:cNvSpPr>
              <a:spLocks noChangeArrowheads="1"/>
            </p:cNvSpPr>
            <p:nvPr/>
          </p:nvSpPr>
          <p:spPr bwMode="auto">
            <a:xfrm>
              <a:off x="4515" y="2475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36" name="Rectangle 119"/>
            <p:cNvSpPr>
              <a:spLocks noChangeArrowheads="1"/>
            </p:cNvSpPr>
            <p:nvPr/>
          </p:nvSpPr>
          <p:spPr bwMode="auto">
            <a:xfrm>
              <a:off x="4313" y="2475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37" name="Rectangle 120"/>
            <p:cNvSpPr>
              <a:spLocks noChangeArrowheads="1"/>
            </p:cNvSpPr>
            <p:nvPr/>
          </p:nvSpPr>
          <p:spPr bwMode="auto">
            <a:xfrm>
              <a:off x="4110" y="2475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38" name="Rectangle 121"/>
            <p:cNvSpPr>
              <a:spLocks noChangeArrowheads="1"/>
            </p:cNvSpPr>
            <p:nvPr/>
          </p:nvSpPr>
          <p:spPr bwMode="auto">
            <a:xfrm>
              <a:off x="3921" y="2475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39" name="Rectangle 122"/>
            <p:cNvSpPr>
              <a:spLocks noChangeArrowheads="1"/>
            </p:cNvSpPr>
            <p:nvPr/>
          </p:nvSpPr>
          <p:spPr bwMode="auto">
            <a:xfrm>
              <a:off x="3742" y="2475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40" name="Rectangle 123"/>
            <p:cNvSpPr>
              <a:spLocks noChangeArrowheads="1"/>
            </p:cNvSpPr>
            <p:nvPr/>
          </p:nvSpPr>
          <p:spPr bwMode="auto">
            <a:xfrm>
              <a:off x="3563" y="2475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41" name="Rectangle 124"/>
            <p:cNvSpPr>
              <a:spLocks noChangeArrowheads="1"/>
            </p:cNvSpPr>
            <p:nvPr/>
          </p:nvSpPr>
          <p:spPr bwMode="auto">
            <a:xfrm>
              <a:off x="3356" y="2475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42" name="Rectangle 125"/>
            <p:cNvSpPr>
              <a:spLocks noChangeArrowheads="1"/>
            </p:cNvSpPr>
            <p:nvPr/>
          </p:nvSpPr>
          <p:spPr bwMode="auto">
            <a:xfrm>
              <a:off x="3157" y="2475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43" name="Rectangle 126"/>
            <p:cNvSpPr>
              <a:spLocks noChangeArrowheads="1"/>
            </p:cNvSpPr>
            <p:nvPr/>
          </p:nvSpPr>
          <p:spPr bwMode="auto">
            <a:xfrm>
              <a:off x="2890" y="2475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1</a:t>
              </a:r>
            </a:p>
          </p:txBody>
        </p:sp>
        <p:sp>
          <p:nvSpPr>
            <p:cNvPr id="29844" name="Rectangle 127"/>
            <p:cNvSpPr>
              <a:spLocks noChangeArrowheads="1"/>
            </p:cNvSpPr>
            <p:nvPr/>
          </p:nvSpPr>
          <p:spPr bwMode="auto">
            <a:xfrm>
              <a:off x="5088" y="2303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45" name="Rectangle 128"/>
            <p:cNvSpPr>
              <a:spLocks noChangeArrowheads="1"/>
            </p:cNvSpPr>
            <p:nvPr/>
          </p:nvSpPr>
          <p:spPr bwMode="auto">
            <a:xfrm>
              <a:off x="4923" y="2303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46" name="Rectangle 129"/>
            <p:cNvSpPr>
              <a:spLocks noChangeArrowheads="1"/>
            </p:cNvSpPr>
            <p:nvPr/>
          </p:nvSpPr>
          <p:spPr bwMode="auto">
            <a:xfrm>
              <a:off x="4720" y="2303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47" name="Rectangle 130"/>
            <p:cNvSpPr>
              <a:spLocks noChangeArrowheads="1"/>
            </p:cNvSpPr>
            <p:nvPr/>
          </p:nvSpPr>
          <p:spPr bwMode="auto">
            <a:xfrm>
              <a:off x="4515" y="2303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48" name="Rectangle 131"/>
            <p:cNvSpPr>
              <a:spLocks noChangeArrowheads="1"/>
            </p:cNvSpPr>
            <p:nvPr/>
          </p:nvSpPr>
          <p:spPr bwMode="auto">
            <a:xfrm>
              <a:off x="4313" y="2303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49" name="Rectangle 132"/>
            <p:cNvSpPr>
              <a:spLocks noChangeArrowheads="1"/>
            </p:cNvSpPr>
            <p:nvPr/>
          </p:nvSpPr>
          <p:spPr bwMode="auto">
            <a:xfrm>
              <a:off x="4110" y="2303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50" name="Rectangle 133"/>
            <p:cNvSpPr>
              <a:spLocks noChangeArrowheads="1"/>
            </p:cNvSpPr>
            <p:nvPr/>
          </p:nvSpPr>
          <p:spPr bwMode="auto">
            <a:xfrm>
              <a:off x="3921" y="2303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51" name="Rectangle 134"/>
            <p:cNvSpPr>
              <a:spLocks noChangeArrowheads="1"/>
            </p:cNvSpPr>
            <p:nvPr/>
          </p:nvSpPr>
          <p:spPr bwMode="auto">
            <a:xfrm>
              <a:off x="3742" y="2303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52" name="Rectangle 135"/>
            <p:cNvSpPr>
              <a:spLocks noChangeArrowheads="1"/>
            </p:cNvSpPr>
            <p:nvPr/>
          </p:nvSpPr>
          <p:spPr bwMode="auto">
            <a:xfrm>
              <a:off x="3563" y="2303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53" name="Rectangle 136"/>
            <p:cNvSpPr>
              <a:spLocks noChangeArrowheads="1"/>
            </p:cNvSpPr>
            <p:nvPr/>
          </p:nvSpPr>
          <p:spPr bwMode="auto">
            <a:xfrm>
              <a:off x="3356" y="2303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54" name="Rectangle 137"/>
            <p:cNvSpPr>
              <a:spLocks noChangeArrowheads="1"/>
            </p:cNvSpPr>
            <p:nvPr/>
          </p:nvSpPr>
          <p:spPr bwMode="auto">
            <a:xfrm>
              <a:off x="3157" y="2303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55" name="Rectangle 138"/>
            <p:cNvSpPr>
              <a:spLocks noChangeArrowheads="1"/>
            </p:cNvSpPr>
            <p:nvPr/>
          </p:nvSpPr>
          <p:spPr bwMode="auto">
            <a:xfrm>
              <a:off x="2890" y="2303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0</a:t>
              </a:r>
            </a:p>
          </p:txBody>
        </p:sp>
        <p:sp>
          <p:nvSpPr>
            <p:cNvPr id="29856" name="Rectangle 139"/>
            <p:cNvSpPr>
              <a:spLocks noChangeArrowheads="1"/>
            </p:cNvSpPr>
            <p:nvPr/>
          </p:nvSpPr>
          <p:spPr bwMode="auto">
            <a:xfrm>
              <a:off x="5088" y="2131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10</a:t>
              </a:r>
            </a:p>
          </p:txBody>
        </p:sp>
        <p:sp>
          <p:nvSpPr>
            <p:cNvPr id="29857" name="Rectangle 140"/>
            <p:cNvSpPr>
              <a:spLocks noChangeArrowheads="1"/>
            </p:cNvSpPr>
            <p:nvPr/>
          </p:nvSpPr>
          <p:spPr bwMode="auto">
            <a:xfrm>
              <a:off x="4923" y="2131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9</a:t>
              </a:r>
            </a:p>
          </p:txBody>
        </p:sp>
        <p:sp>
          <p:nvSpPr>
            <p:cNvPr id="29858" name="Rectangle 141"/>
            <p:cNvSpPr>
              <a:spLocks noChangeArrowheads="1"/>
            </p:cNvSpPr>
            <p:nvPr/>
          </p:nvSpPr>
          <p:spPr bwMode="auto">
            <a:xfrm>
              <a:off x="4720" y="2131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8</a:t>
              </a:r>
            </a:p>
          </p:txBody>
        </p:sp>
        <p:sp>
          <p:nvSpPr>
            <p:cNvPr id="29859" name="Rectangle 142"/>
            <p:cNvSpPr>
              <a:spLocks noChangeArrowheads="1"/>
            </p:cNvSpPr>
            <p:nvPr/>
          </p:nvSpPr>
          <p:spPr bwMode="auto">
            <a:xfrm>
              <a:off x="4515" y="2131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7</a:t>
              </a:r>
            </a:p>
          </p:txBody>
        </p:sp>
        <p:sp>
          <p:nvSpPr>
            <p:cNvPr id="29860" name="Rectangle 143"/>
            <p:cNvSpPr>
              <a:spLocks noChangeArrowheads="1"/>
            </p:cNvSpPr>
            <p:nvPr/>
          </p:nvSpPr>
          <p:spPr bwMode="auto">
            <a:xfrm>
              <a:off x="4313" y="2131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6</a:t>
              </a:r>
            </a:p>
          </p:txBody>
        </p:sp>
        <p:sp>
          <p:nvSpPr>
            <p:cNvPr id="29861" name="Rectangle 144"/>
            <p:cNvSpPr>
              <a:spLocks noChangeArrowheads="1"/>
            </p:cNvSpPr>
            <p:nvPr/>
          </p:nvSpPr>
          <p:spPr bwMode="auto">
            <a:xfrm>
              <a:off x="4110" y="2131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5</a:t>
              </a:r>
            </a:p>
          </p:txBody>
        </p:sp>
        <p:sp>
          <p:nvSpPr>
            <p:cNvPr id="29862" name="Rectangle 145"/>
            <p:cNvSpPr>
              <a:spLocks noChangeArrowheads="1"/>
            </p:cNvSpPr>
            <p:nvPr/>
          </p:nvSpPr>
          <p:spPr bwMode="auto">
            <a:xfrm>
              <a:off x="3921" y="2131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4</a:t>
              </a:r>
            </a:p>
          </p:txBody>
        </p:sp>
        <p:sp>
          <p:nvSpPr>
            <p:cNvPr id="29863" name="Rectangle 146"/>
            <p:cNvSpPr>
              <a:spLocks noChangeArrowheads="1"/>
            </p:cNvSpPr>
            <p:nvPr/>
          </p:nvSpPr>
          <p:spPr bwMode="auto">
            <a:xfrm>
              <a:off x="3742" y="2131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3</a:t>
              </a:r>
            </a:p>
          </p:txBody>
        </p:sp>
        <p:sp>
          <p:nvSpPr>
            <p:cNvPr id="29864" name="Rectangle 147"/>
            <p:cNvSpPr>
              <a:spLocks noChangeArrowheads="1"/>
            </p:cNvSpPr>
            <p:nvPr/>
          </p:nvSpPr>
          <p:spPr bwMode="auto">
            <a:xfrm>
              <a:off x="3563" y="2131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2</a:t>
              </a:r>
            </a:p>
          </p:txBody>
        </p:sp>
        <p:sp>
          <p:nvSpPr>
            <p:cNvPr id="29865" name="Rectangle 148"/>
            <p:cNvSpPr>
              <a:spLocks noChangeArrowheads="1"/>
            </p:cNvSpPr>
            <p:nvPr/>
          </p:nvSpPr>
          <p:spPr bwMode="auto">
            <a:xfrm>
              <a:off x="3356" y="2131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1</a:t>
              </a:r>
            </a:p>
          </p:txBody>
        </p:sp>
        <p:sp>
          <p:nvSpPr>
            <p:cNvPr id="29866" name="Rectangle 149"/>
            <p:cNvSpPr>
              <a:spLocks noChangeArrowheads="1"/>
            </p:cNvSpPr>
            <p:nvPr/>
          </p:nvSpPr>
          <p:spPr bwMode="auto">
            <a:xfrm>
              <a:off x="3157" y="2131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0</a:t>
              </a:r>
            </a:p>
          </p:txBody>
        </p:sp>
        <p:sp>
          <p:nvSpPr>
            <p:cNvPr id="29867" name="Rectangle 150"/>
            <p:cNvSpPr>
              <a:spLocks noChangeArrowheads="1"/>
            </p:cNvSpPr>
            <p:nvPr/>
          </p:nvSpPr>
          <p:spPr bwMode="auto">
            <a:xfrm>
              <a:off x="2890" y="2131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68" name="Line 151"/>
            <p:cNvSpPr>
              <a:spLocks noChangeShapeType="1"/>
            </p:cNvSpPr>
            <p:nvPr/>
          </p:nvSpPr>
          <p:spPr bwMode="auto">
            <a:xfrm>
              <a:off x="2890" y="2131"/>
              <a:ext cx="2439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69" name="Line 152"/>
            <p:cNvSpPr>
              <a:spLocks noChangeShapeType="1"/>
            </p:cNvSpPr>
            <p:nvPr/>
          </p:nvSpPr>
          <p:spPr bwMode="auto">
            <a:xfrm>
              <a:off x="2890" y="2303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0" name="Line 153"/>
            <p:cNvSpPr>
              <a:spLocks noChangeShapeType="1"/>
            </p:cNvSpPr>
            <p:nvPr/>
          </p:nvSpPr>
          <p:spPr bwMode="auto">
            <a:xfrm>
              <a:off x="2890" y="2475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1" name="Line 154"/>
            <p:cNvSpPr>
              <a:spLocks noChangeShapeType="1"/>
            </p:cNvSpPr>
            <p:nvPr/>
          </p:nvSpPr>
          <p:spPr bwMode="auto">
            <a:xfrm>
              <a:off x="2890" y="2647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2" name="Line 155"/>
            <p:cNvSpPr>
              <a:spLocks noChangeShapeType="1"/>
            </p:cNvSpPr>
            <p:nvPr/>
          </p:nvSpPr>
          <p:spPr bwMode="auto">
            <a:xfrm>
              <a:off x="2890" y="2819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3" name="Line 156"/>
            <p:cNvSpPr>
              <a:spLocks noChangeShapeType="1"/>
            </p:cNvSpPr>
            <p:nvPr/>
          </p:nvSpPr>
          <p:spPr bwMode="auto">
            <a:xfrm>
              <a:off x="2890" y="2991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4" name="Line 157"/>
            <p:cNvSpPr>
              <a:spLocks noChangeShapeType="1"/>
            </p:cNvSpPr>
            <p:nvPr/>
          </p:nvSpPr>
          <p:spPr bwMode="auto">
            <a:xfrm>
              <a:off x="2890" y="3163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5" name="Line 158"/>
            <p:cNvSpPr>
              <a:spLocks noChangeShapeType="1"/>
            </p:cNvSpPr>
            <p:nvPr/>
          </p:nvSpPr>
          <p:spPr bwMode="auto">
            <a:xfrm>
              <a:off x="2890" y="3335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6" name="Line 159"/>
            <p:cNvSpPr>
              <a:spLocks noChangeShapeType="1"/>
            </p:cNvSpPr>
            <p:nvPr/>
          </p:nvSpPr>
          <p:spPr bwMode="auto">
            <a:xfrm>
              <a:off x="2890" y="3507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7" name="Line 160"/>
            <p:cNvSpPr>
              <a:spLocks noChangeShapeType="1"/>
            </p:cNvSpPr>
            <p:nvPr/>
          </p:nvSpPr>
          <p:spPr bwMode="auto">
            <a:xfrm>
              <a:off x="2890" y="3679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8" name="Line 161"/>
            <p:cNvSpPr>
              <a:spLocks noChangeShapeType="1"/>
            </p:cNvSpPr>
            <p:nvPr/>
          </p:nvSpPr>
          <p:spPr bwMode="auto">
            <a:xfrm>
              <a:off x="2890" y="3851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9" name="Line 162"/>
            <p:cNvSpPr>
              <a:spLocks noChangeShapeType="1"/>
            </p:cNvSpPr>
            <p:nvPr/>
          </p:nvSpPr>
          <p:spPr bwMode="auto">
            <a:xfrm>
              <a:off x="2890" y="4023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0" name="Line 163"/>
            <p:cNvSpPr>
              <a:spLocks noChangeShapeType="1"/>
            </p:cNvSpPr>
            <p:nvPr/>
          </p:nvSpPr>
          <p:spPr bwMode="auto">
            <a:xfrm>
              <a:off x="2890" y="4195"/>
              <a:ext cx="2439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1" name="Line 164"/>
            <p:cNvSpPr>
              <a:spLocks noChangeShapeType="1"/>
            </p:cNvSpPr>
            <p:nvPr/>
          </p:nvSpPr>
          <p:spPr bwMode="auto">
            <a:xfrm>
              <a:off x="2890" y="2131"/>
              <a:ext cx="0" cy="206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2" name="Line 165"/>
            <p:cNvSpPr>
              <a:spLocks noChangeShapeType="1"/>
            </p:cNvSpPr>
            <p:nvPr/>
          </p:nvSpPr>
          <p:spPr bwMode="auto">
            <a:xfrm>
              <a:off x="3157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3" name="Line 166"/>
            <p:cNvSpPr>
              <a:spLocks noChangeShapeType="1"/>
            </p:cNvSpPr>
            <p:nvPr/>
          </p:nvSpPr>
          <p:spPr bwMode="auto">
            <a:xfrm>
              <a:off x="3356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4" name="Line 167"/>
            <p:cNvSpPr>
              <a:spLocks noChangeShapeType="1"/>
            </p:cNvSpPr>
            <p:nvPr/>
          </p:nvSpPr>
          <p:spPr bwMode="auto">
            <a:xfrm>
              <a:off x="3563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5" name="Line 168"/>
            <p:cNvSpPr>
              <a:spLocks noChangeShapeType="1"/>
            </p:cNvSpPr>
            <p:nvPr/>
          </p:nvSpPr>
          <p:spPr bwMode="auto">
            <a:xfrm>
              <a:off x="3742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6" name="Line 169"/>
            <p:cNvSpPr>
              <a:spLocks noChangeShapeType="1"/>
            </p:cNvSpPr>
            <p:nvPr/>
          </p:nvSpPr>
          <p:spPr bwMode="auto">
            <a:xfrm>
              <a:off x="3921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7" name="Line 170"/>
            <p:cNvSpPr>
              <a:spLocks noChangeShapeType="1"/>
            </p:cNvSpPr>
            <p:nvPr/>
          </p:nvSpPr>
          <p:spPr bwMode="auto">
            <a:xfrm>
              <a:off x="4110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8" name="Line 171"/>
            <p:cNvSpPr>
              <a:spLocks noChangeShapeType="1"/>
            </p:cNvSpPr>
            <p:nvPr/>
          </p:nvSpPr>
          <p:spPr bwMode="auto">
            <a:xfrm>
              <a:off x="4313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9" name="Line 172"/>
            <p:cNvSpPr>
              <a:spLocks noChangeShapeType="1"/>
            </p:cNvSpPr>
            <p:nvPr/>
          </p:nvSpPr>
          <p:spPr bwMode="auto">
            <a:xfrm>
              <a:off x="4515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90" name="Line 173"/>
            <p:cNvSpPr>
              <a:spLocks noChangeShapeType="1"/>
            </p:cNvSpPr>
            <p:nvPr/>
          </p:nvSpPr>
          <p:spPr bwMode="auto">
            <a:xfrm>
              <a:off x="4720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91" name="Line 174"/>
            <p:cNvSpPr>
              <a:spLocks noChangeShapeType="1"/>
            </p:cNvSpPr>
            <p:nvPr/>
          </p:nvSpPr>
          <p:spPr bwMode="auto">
            <a:xfrm>
              <a:off x="4923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92" name="Line 175"/>
            <p:cNvSpPr>
              <a:spLocks noChangeShapeType="1"/>
            </p:cNvSpPr>
            <p:nvPr/>
          </p:nvSpPr>
          <p:spPr bwMode="auto">
            <a:xfrm>
              <a:off x="5088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93" name="Line 176"/>
            <p:cNvSpPr>
              <a:spLocks noChangeShapeType="1"/>
            </p:cNvSpPr>
            <p:nvPr/>
          </p:nvSpPr>
          <p:spPr bwMode="auto">
            <a:xfrm>
              <a:off x="5329" y="2131"/>
              <a:ext cx="0" cy="206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9701" name="Text Box 181"/>
          <p:cNvSpPr txBox="1">
            <a:spLocks noChangeArrowheads="1"/>
          </p:cNvSpPr>
          <p:nvPr/>
        </p:nvSpPr>
        <p:spPr bwMode="auto">
          <a:xfrm>
            <a:off x="5646738" y="3621088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02" name="Text Box 188"/>
          <p:cNvSpPr txBox="1">
            <a:spLocks noChangeArrowheads="1"/>
          </p:cNvSpPr>
          <p:nvPr/>
        </p:nvSpPr>
        <p:spPr bwMode="auto">
          <a:xfrm>
            <a:off x="4984750" y="4173538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03" name="Text Box 194"/>
          <p:cNvSpPr txBox="1">
            <a:spLocks noChangeArrowheads="1"/>
          </p:cNvSpPr>
          <p:nvPr/>
        </p:nvSpPr>
        <p:spPr bwMode="auto">
          <a:xfrm>
            <a:off x="5937250" y="499745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04" name="Text Box 197"/>
          <p:cNvSpPr txBox="1">
            <a:spLocks noChangeArrowheads="1"/>
          </p:cNvSpPr>
          <p:nvPr/>
        </p:nvSpPr>
        <p:spPr bwMode="auto">
          <a:xfrm>
            <a:off x="6532563" y="444976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05" name="Text Box 198"/>
          <p:cNvSpPr txBox="1">
            <a:spLocks noChangeArrowheads="1"/>
          </p:cNvSpPr>
          <p:nvPr/>
        </p:nvSpPr>
        <p:spPr bwMode="auto">
          <a:xfrm>
            <a:off x="5316538" y="361791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06" name="Text Box 199"/>
          <p:cNvSpPr txBox="1">
            <a:spLocks noChangeArrowheads="1"/>
          </p:cNvSpPr>
          <p:nvPr/>
        </p:nvSpPr>
        <p:spPr bwMode="auto">
          <a:xfrm>
            <a:off x="5011738" y="389890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07" name="Text Box 200"/>
          <p:cNvSpPr txBox="1">
            <a:spLocks noChangeArrowheads="1"/>
          </p:cNvSpPr>
          <p:nvPr/>
        </p:nvSpPr>
        <p:spPr bwMode="auto">
          <a:xfrm>
            <a:off x="5935663" y="472281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08" name="Text Box 201"/>
          <p:cNvSpPr txBox="1">
            <a:spLocks noChangeArrowheads="1"/>
          </p:cNvSpPr>
          <p:nvPr/>
        </p:nvSpPr>
        <p:spPr bwMode="auto">
          <a:xfrm>
            <a:off x="6202363" y="4460875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09" name="Text Box 202"/>
          <p:cNvSpPr txBox="1">
            <a:spLocks noChangeArrowheads="1"/>
          </p:cNvSpPr>
          <p:nvPr/>
        </p:nvSpPr>
        <p:spPr bwMode="auto">
          <a:xfrm>
            <a:off x="5926138" y="359886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10" name="Text Box 203"/>
          <p:cNvSpPr txBox="1">
            <a:spLocks noChangeArrowheads="1"/>
          </p:cNvSpPr>
          <p:nvPr/>
        </p:nvSpPr>
        <p:spPr bwMode="auto">
          <a:xfrm>
            <a:off x="5011738" y="445611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11" name="Text Box 204"/>
          <p:cNvSpPr txBox="1">
            <a:spLocks noChangeArrowheads="1"/>
          </p:cNvSpPr>
          <p:nvPr/>
        </p:nvSpPr>
        <p:spPr bwMode="auto">
          <a:xfrm>
            <a:off x="6835775" y="4708525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12" name="Text Box 205"/>
          <p:cNvSpPr txBox="1">
            <a:spLocks noChangeArrowheads="1"/>
          </p:cNvSpPr>
          <p:nvPr/>
        </p:nvSpPr>
        <p:spPr bwMode="auto">
          <a:xfrm>
            <a:off x="6230938" y="528955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13" name="Text Box 206"/>
          <p:cNvSpPr txBox="1">
            <a:spLocks noChangeArrowheads="1"/>
          </p:cNvSpPr>
          <p:nvPr/>
        </p:nvSpPr>
        <p:spPr bwMode="auto">
          <a:xfrm>
            <a:off x="6240463" y="554196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14" name="Text Box 207"/>
          <p:cNvSpPr txBox="1">
            <a:spLocks noChangeArrowheads="1"/>
          </p:cNvSpPr>
          <p:nvPr/>
        </p:nvSpPr>
        <p:spPr bwMode="auto">
          <a:xfrm>
            <a:off x="7164388" y="473710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15" name="Text Box 208"/>
          <p:cNvSpPr txBox="1">
            <a:spLocks noChangeArrowheads="1"/>
          </p:cNvSpPr>
          <p:nvPr/>
        </p:nvSpPr>
        <p:spPr bwMode="auto">
          <a:xfrm>
            <a:off x="6235700" y="582295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16" name="Text Box 209"/>
          <p:cNvSpPr txBox="1">
            <a:spLocks noChangeArrowheads="1"/>
          </p:cNvSpPr>
          <p:nvPr/>
        </p:nvSpPr>
        <p:spPr bwMode="auto">
          <a:xfrm>
            <a:off x="7459663" y="470376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17" name="Text Box 210"/>
          <p:cNvSpPr txBox="1">
            <a:spLocks noChangeArrowheads="1"/>
          </p:cNvSpPr>
          <p:nvPr/>
        </p:nvSpPr>
        <p:spPr bwMode="auto">
          <a:xfrm>
            <a:off x="7783513" y="5813425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18" name="Text Box 211"/>
          <p:cNvSpPr txBox="1">
            <a:spLocks noChangeArrowheads="1"/>
          </p:cNvSpPr>
          <p:nvPr/>
        </p:nvSpPr>
        <p:spPr bwMode="auto">
          <a:xfrm>
            <a:off x="7507288" y="609441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19" name="Text Box 212"/>
          <p:cNvSpPr txBox="1">
            <a:spLocks noChangeArrowheads="1"/>
          </p:cNvSpPr>
          <p:nvPr/>
        </p:nvSpPr>
        <p:spPr bwMode="auto">
          <a:xfrm>
            <a:off x="5945188" y="6346825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20" name="Text Box 213"/>
          <p:cNvSpPr txBox="1">
            <a:spLocks noChangeArrowheads="1"/>
          </p:cNvSpPr>
          <p:nvPr/>
        </p:nvSpPr>
        <p:spPr bwMode="auto">
          <a:xfrm>
            <a:off x="8074025" y="4459288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7370" name="Text Box 218"/>
          <p:cNvSpPr txBox="1">
            <a:spLocks noChangeArrowheads="1"/>
          </p:cNvSpPr>
          <p:nvPr/>
        </p:nvSpPr>
        <p:spPr bwMode="auto">
          <a:xfrm>
            <a:off x="779014" y="963613"/>
            <a:ext cx="75596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 dirty="0"/>
              <a:t>So what we’ve done is created a new </a:t>
            </a:r>
            <a:r>
              <a:rPr lang="en-US" sz="2200" dirty="0">
                <a:solidFill>
                  <a:srgbClr val="9900FF"/>
                </a:solidFill>
              </a:rPr>
              <a:t>data structure</a:t>
            </a:r>
            <a:r>
              <a:rPr lang="en-US" sz="2200" dirty="0"/>
              <a:t> that</a:t>
            </a:r>
            <a:br>
              <a:rPr lang="en-US" sz="2200" dirty="0"/>
            </a:br>
            <a:r>
              <a:rPr lang="en-US" sz="2200" dirty="0"/>
              <a:t>makes it faster to determine if two people are friends!</a:t>
            </a:r>
          </a:p>
        </p:txBody>
      </p:sp>
      <p:sp>
        <p:nvSpPr>
          <p:cNvPr id="177371" name="Text Box 219"/>
          <p:cNvSpPr txBox="1">
            <a:spLocks noChangeArrowheads="1"/>
          </p:cNvSpPr>
          <p:nvPr/>
        </p:nvSpPr>
        <p:spPr bwMode="auto">
          <a:xfrm>
            <a:off x="331339" y="1831975"/>
            <a:ext cx="845502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/>
              <a:t>Coupled with our new, more efficient </a:t>
            </a:r>
            <a:r>
              <a:rPr lang="en-US" sz="2200">
                <a:solidFill>
                  <a:srgbClr val="9900FF"/>
                </a:solidFill>
              </a:rPr>
              <a:t>algorithm</a:t>
            </a:r>
            <a:r>
              <a:rPr lang="en-US" sz="2200"/>
              <a:t>, we can </a:t>
            </a:r>
            <a:r>
              <a:rPr lang="en-US" sz="2200" smtClean="0"/>
              <a:t/>
            </a:r>
            <a:br>
              <a:rPr lang="en-US" sz="2200" smtClean="0"/>
            </a:br>
            <a:r>
              <a:rPr lang="en-US" sz="2200" smtClean="0"/>
              <a:t>quickly </a:t>
            </a:r>
            <a:r>
              <a:rPr lang="en-US" sz="2200"/>
              <a:t>find out if two people are friends!</a:t>
            </a:r>
          </a:p>
        </p:txBody>
      </p:sp>
      <p:sp>
        <p:nvSpPr>
          <p:cNvPr id="174085" name="Text Box 5"/>
          <p:cNvSpPr txBox="1">
            <a:spLocks noChangeArrowheads="1"/>
          </p:cNvSpPr>
          <p:nvPr/>
        </p:nvSpPr>
        <p:spPr bwMode="auto">
          <a:xfrm>
            <a:off x="214313" y="2305050"/>
            <a:ext cx="3825875" cy="3759200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 u="sng" dirty="0">
                <a:solidFill>
                  <a:srgbClr val="800000"/>
                </a:solidFill>
              </a:rPr>
              <a:t>User</a:t>
            </a:r>
            <a:r>
              <a:rPr lang="en-US" sz="2000" dirty="0"/>
              <a:t> 		        </a:t>
            </a:r>
            <a:r>
              <a:rPr lang="en-US" sz="2000" dirty="0" smtClean="0"/>
              <a:t>   </a:t>
            </a:r>
            <a:r>
              <a:rPr lang="en-US" sz="2000" u="sng" dirty="0" smtClean="0">
                <a:solidFill>
                  <a:srgbClr val="006666"/>
                </a:solidFill>
              </a:rPr>
              <a:t>Number</a:t>
            </a:r>
            <a:endParaRPr lang="en-US" sz="2000" u="sng" dirty="0">
              <a:solidFill>
                <a:srgbClr val="006666"/>
              </a:solidFill>
            </a:endParaRPr>
          </a:p>
          <a:p>
            <a:pPr eaLnBrk="1" hangingPunct="1"/>
            <a:r>
              <a:rPr lang="en-US" sz="2000" dirty="0">
                <a:solidFill>
                  <a:srgbClr val="800000"/>
                </a:solidFill>
              </a:rPr>
              <a:t>Carey Nash</a:t>
            </a:r>
            <a:r>
              <a:rPr lang="en-US" sz="2000" dirty="0"/>
              <a:t> 		</a:t>
            </a:r>
            <a:r>
              <a:rPr lang="en-US" sz="2000" dirty="0">
                <a:solidFill>
                  <a:srgbClr val="006666"/>
                </a:solidFill>
              </a:rPr>
              <a:t>0</a:t>
            </a:r>
          </a:p>
          <a:p>
            <a:pPr eaLnBrk="1" hangingPunct="1"/>
            <a:r>
              <a:rPr lang="en-US" sz="2000" dirty="0">
                <a:solidFill>
                  <a:srgbClr val="800000"/>
                </a:solidFill>
              </a:rPr>
              <a:t>Danny Hsu</a:t>
            </a:r>
            <a:r>
              <a:rPr lang="en-US" sz="2000" dirty="0"/>
              <a:t> 		</a:t>
            </a:r>
            <a:r>
              <a:rPr lang="en-US" sz="2000" dirty="0">
                <a:solidFill>
                  <a:srgbClr val="006666"/>
                </a:solidFill>
              </a:rPr>
              <a:t>1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solidFill>
                  <a:srgbClr val="800000"/>
                </a:solidFill>
              </a:rPr>
              <a:t>David Small	</a:t>
            </a:r>
            <a:r>
              <a:rPr lang="en-US" sz="2000" dirty="0">
                <a:solidFill>
                  <a:srgbClr val="006666"/>
                </a:solidFill>
              </a:rPr>
              <a:t>	2</a:t>
            </a:r>
          </a:p>
          <a:p>
            <a:pPr eaLnBrk="1" hangingPunct="1"/>
            <a:r>
              <a:rPr lang="en-US" sz="2000" dirty="0">
                <a:solidFill>
                  <a:srgbClr val="800000"/>
                </a:solidFill>
              </a:rPr>
              <a:t>David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800000"/>
                </a:solidFill>
              </a:rPr>
              <a:t>Sun</a:t>
            </a:r>
            <a:r>
              <a:rPr lang="en-US" sz="2000" dirty="0">
                <a:solidFill>
                  <a:srgbClr val="006666"/>
                </a:solidFill>
              </a:rPr>
              <a:t>		3</a:t>
            </a:r>
          </a:p>
          <a:p>
            <a:pPr eaLnBrk="1" hangingPunct="1"/>
            <a:r>
              <a:rPr lang="en-US" sz="2000" dirty="0">
                <a:solidFill>
                  <a:srgbClr val="800000"/>
                </a:solidFill>
              </a:rPr>
              <a:t>Jenny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800000"/>
                </a:solidFill>
              </a:rPr>
              <a:t>Oh</a:t>
            </a:r>
            <a:r>
              <a:rPr lang="en-US" sz="2000" dirty="0">
                <a:solidFill>
                  <a:srgbClr val="006666"/>
                </a:solidFill>
              </a:rPr>
              <a:t>		4</a:t>
            </a:r>
          </a:p>
          <a:p>
            <a:pPr eaLnBrk="1" hangingPunct="1"/>
            <a:r>
              <a:rPr lang="en-US" sz="2000" dirty="0">
                <a:solidFill>
                  <a:srgbClr val="800000"/>
                </a:solidFill>
              </a:rPr>
              <a:t>Len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800000"/>
                </a:solidFill>
              </a:rPr>
              <a:t>Kleinrock</a:t>
            </a:r>
            <a:r>
              <a:rPr lang="en-US" sz="2000" dirty="0">
                <a:solidFill>
                  <a:srgbClr val="006666"/>
                </a:solidFill>
              </a:rPr>
              <a:t>		5</a:t>
            </a:r>
          </a:p>
          <a:p>
            <a:pPr eaLnBrk="1" hangingPunct="1"/>
            <a:r>
              <a:rPr lang="en-US" sz="2000" dirty="0">
                <a:solidFill>
                  <a:srgbClr val="800000"/>
                </a:solidFill>
              </a:rPr>
              <a:t>Mario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800000"/>
                </a:solidFill>
              </a:rPr>
              <a:t>Giso</a:t>
            </a:r>
            <a:r>
              <a:rPr lang="en-US" sz="2000" dirty="0">
                <a:solidFill>
                  <a:srgbClr val="006666"/>
                </a:solidFill>
              </a:rPr>
              <a:t>		6</a:t>
            </a:r>
          </a:p>
          <a:p>
            <a:pPr eaLnBrk="1" hangingPunct="1"/>
            <a:r>
              <a:rPr lang="en-US" sz="2000" dirty="0" err="1">
                <a:solidFill>
                  <a:srgbClr val="800000"/>
                </a:solidFill>
              </a:rPr>
              <a:t>Melani</a:t>
            </a:r>
            <a:r>
              <a:rPr lang="en-US" sz="2000" dirty="0">
                <a:solidFill>
                  <a:srgbClr val="800000"/>
                </a:solidFill>
              </a:rPr>
              <a:t> </a:t>
            </a:r>
            <a:r>
              <a:rPr lang="en-US" sz="2000" dirty="0" err="1">
                <a:solidFill>
                  <a:srgbClr val="800000"/>
                </a:solidFill>
              </a:rPr>
              <a:t>Kan</a:t>
            </a:r>
            <a:r>
              <a:rPr lang="en-US" sz="2000" dirty="0"/>
              <a:t> 		</a:t>
            </a:r>
            <a:r>
              <a:rPr lang="en-US" sz="2000" dirty="0">
                <a:solidFill>
                  <a:srgbClr val="006666"/>
                </a:solidFill>
              </a:rPr>
              <a:t>7</a:t>
            </a:r>
          </a:p>
          <a:p>
            <a:pPr eaLnBrk="1" hangingPunct="1"/>
            <a:r>
              <a:rPr lang="en-US" sz="2000" dirty="0">
                <a:solidFill>
                  <a:srgbClr val="800000"/>
                </a:solidFill>
              </a:rPr>
              <a:t>Rich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800000"/>
                </a:solidFill>
              </a:rPr>
              <a:t>Lim</a:t>
            </a:r>
            <a:r>
              <a:rPr lang="en-US" sz="2000" dirty="0">
                <a:solidFill>
                  <a:srgbClr val="006666"/>
                </a:solidFill>
              </a:rPr>
              <a:t>		8</a:t>
            </a:r>
          </a:p>
          <a:p>
            <a:pPr eaLnBrk="1" hangingPunct="1"/>
            <a:r>
              <a:rPr lang="en-US" sz="2000" dirty="0">
                <a:solidFill>
                  <a:srgbClr val="800000"/>
                </a:solidFill>
              </a:rPr>
              <a:t>Rich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800000"/>
                </a:solidFill>
              </a:rPr>
              <a:t>Nguyen</a:t>
            </a:r>
            <a:r>
              <a:rPr lang="en-US" sz="2000" dirty="0">
                <a:solidFill>
                  <a:srgbClr val="006666"/>
                </a:solidFill>
              </a:rPr>
              <a:t>		9</a:t>
            </a:r>
          </a:p>
          <a:p>
            <a:pPr eaLnBrk="1" hangingPunct="1"/>
            <a:r>
              <a:rPr lang="en-US" sz="2000" dirty="0">
                <a:solidFill>
                  <a:srgbClr val="800000"/>
                </a:solidFill>
              </a:rPr>
              <a:t>Scott Wilhelm</a:t>
            </a:r>
            <a:r>
              <a:rPr lang="en-US" sz="2000" dirty="0">
                <a:solidFill>
                  <a:srgbClr val="006666"/>
                </a:solidFill>
              </a:rPr>
              <a:t>		10</a:t>
            </a:r>
          </a:p>
        </p:txBody>
      </p:sp>
      <p:sp>
        <p:nvSpPr>
          <p:cNvPr id="177372" name="Text Box 220"/>
          <p:cNvSpPr txBox="1">
            <a:spLocks noChangeArrowheads="1"/>
          </p:cNvSpPr>
          <p:nvPr/>
        </p:nvSpPr>
        <p:spPr bwMode="auto">
          <a:xfrm>
            <a:off x="107950" y="5060950"/>
            <a:ext cx="4767263" cy="16256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/>
              <a:t>Friend-finding Algorithm:</a:t>
            </a:r>
          </a:p>
          <a:p>
            <a:pPr eaLnBrk="1" hangingPunct="1"/>
            <a:endParaRPr lang="en-US" sz="1800"/>
          </a:p>
          <a:p>
            <a:pPr eaLnBrk="1" hangingPunct="1">
              <a:buFontTx/>
              <a:buAutoNum type="arabicPeriod"/>
            </a:pPr>
            <a:r>
              <a:rPr lang="en-US" sz="2000"/>
              <a:t>Look up their numbers </a:t>
            </a:r>
            <a:r>
              <a:rPr lang="en-US" sz="2000">
                <a:solidFill>
                  <a:srgbClr val="6600CC"/>
                </a:solidFill>
              </a:rPr>
              <a:t>A</a:t>
            </a:r>
            <a:r>
              <a:rPr lang="en-US" sz="2000"/>
              <a:t>, </a:t>
            </a:r>
            <a:r>
              <a:rPr lang="en-US" sz="2000">
                <a:solidFill>
                  <a:srgbClr val="6600CC"/>
                </a:solidFill>
              </a:rPr>
              <a:t>B</a:t>
            </a:r>
          </a:p>
          <a:p>
            <a:pPr eaLnBrk="1" hangingPunct="1">
              <a:buFontTx/>
              <a:buAutoNum type="arabicPeriod"/>
            </a:pPr>
            <a:r>
              <a:rPr lang="en-US" sz="2000"/>
              <a:t>Check (</a:t>
            </a:r>
            <a:r>
              <a:rPr lang="en-US" sz="2000">
                <a:solidFill>
                  <a:srgbClr val="6600CC"/>
                </a:solidFill>
              </a:rPr>
              <a:t>A</a:t>
            </a:r>
            <a:r>
              <a:rPr lang="en-US" sz="2000"/>
              <a:t>,</a:t>
            </a:r>
            <a:r>
              <a:rPr lang="en-US" sz="2000">
                <a:solidFill>
                  <a:srgbClr val="6600CC"/>
                </a:solidFill>
              </a:rPr>
              <a:t>B</a:t>
            </a:r>
            <a:r>
              <a:rPr lang="en-US" sz="2000"/>
              <a:t>) </a:t>
            </a:r>
            <a:r>
              <a:rPr lang="en-US" sz="2000" i="1"/>
              <a:t>or</a:t>
            </a:r>
            <a:r>
              <a:rPr lang="en-US" sz="2000"/>
              <a:t> (</a:t>
            </a:r>
            <a:r>
              <a:rPr lang="en-US" sz="2000">
                <a:solidFill>
                  <a:srgbClr val="6600CC"/>
                </a:solidFill>
              </a:rPr>
              <a:t>B</a:t>
            </a:r>
            <a:r>
              <a:rPr lang="en-US" sz="2000"/>
              <a:t>,</a:t>
            </a:r>
            <a:r>
              <a:rPr lang="en-US" sz="2000">
                <a:solidFill>
                  <a:srgbClr val="6600CC"/>
                </a:solidFill>
              </a:rPr>
              <a:t>A</a:t>
            </a:r>
            <a:r>
              <a:rPr lang="en-US" sz="2000"/>
              <a:t>) in our array</a:t>
            </a:r>
          </a:p>
          <a:p>
            <a:pPr eaLnBrk="1" hangingPunct="1">
              <a:buFontTx/>
              <a:buAutoNum type="arabicPeriod"/>
            </a:pPr>
            <a:r>
              <a:rPr lang="en-US" sz="2000"/>
              <a:t>If we find a </a:t>
            </a:r>
            <a:r>
              <a:rPr lang="en-US" sz="2000">
                <a:solidFill>
                  <a:srgbClr val="6600CC"/>
                </a:solidFill>
              </a:rPr>
              <a:t>*</a:t>
            </a:r>
            <a:r>
              <a:rPr lang="en-US" sz="2000"/>
              <a:t>, they’re buddies!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8975 " pathEditMode="relative" ptsTypes="AA">
                                      <p:cBhvr>
                                        <p:cTn id="6" dur="2000" fill="hold"/>
                                        <p:tgtEl>
                                          <p:spTgt spid="1740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7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7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370" grpId="0"/>
      <p:bldP spid="177371" grpId="0"/>
      <p:bldP spid="174085" grpId="1" animBg="1"/>
      <p:bldP spid="17737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374650" y="-216480"/>
            <a:ext cx="8569325" cy="1025525"/>
          </a:xfrm>
        </p:spPr>
        <p:txBody>
          <a:bodyPr/>
          <a:lstStyle/>
          <a:p>
            <a:r>
              <a:rPr lang="en-US" sz="3200" dirty="0" smtClean="0"/>
              <a:t>Data Structures + Algorithms = Confusion!</a:t>
            </a:r>
          </a:p>
        </p:txBody>
      </p:sp>
      <p:sp>
        <p:nvSpPr>
          <p:cNvPr id="150534" name="Text Box 6"/>
          <p:cNvSpPr txBox="1">
            <a:spLocks noChangeArrowheads="1"/>
          </p:cNvSpPr>
          <p:nvPr/>
        </p:nvSpPr>
        <p:spPr bwMode="auto">
          <a:xfrm>
            <a:off x="449263" y="696853"/>
            <a:ext cx="812958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 dirty="0"/>
              <a:t>Of course, your data structures and algorithms </a:t>
            </a:r>
            <a:br>
              <a:rPr lang="en-US" sz="2200" dirty="0"/>
            </a:br>
            <a:r>
              <a:rPr lang="en-US" sz="2200" dirty="0"/>
              <a:t>can get quite complex.</a:t>
            </a:r>
          </a:p>
        </p:txBody>
      </p:sp>
      <p:sp>
        <p:nvSpPr>
          <p:cNvPr id="150535" name="Text Box 6"/>
          <p:cNvSpPr txBox="1">
            <a:spLocks noChangeArrowheads="1"/>
          </p:cNvSpPr>
          <p:nvPr/>
        </p:nvSpPr>
        <p:spPr bwMode="auto">
          <a:xfrm>
            <a:off x="688288" y="3324005"/>
            <a:ext cx="658971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 smtClean="0"/>
              <a:t>If you gave your code to another programmer, </a:t>
            </a:r>
            <a:br>
              <a:rPr lang="en-US" sz="2000" dirty="0" smtClean="0"/>
            </a:br>
            <a:r>
              <a:rPr lang="en-US" sz="2000" dirty="0" smtClean="0"/>
              <a:t>he/she would have no </a:t>
            </a:r>
            <a:r>
              <a:rPr lang="en-US" sz="2000" dirty="0"/>
              <a:t>idea </a:t>
            </a:r>
            <a:r>
              <a:rPr lang="en-US" sz="2000" dirty="0" smtClean="0"/>
              <a:t>how </a:t>
            </a:r>
            <a:r>
              <a:rPr lang="en-US" sz="2000" dirty="0"/>
              <a:t>to </a:t>
            </a:r>
            <a:r>
              <a:rPr lang="en-US" sz="2000" dirty="0" smtClean="0"/>
              <a:t>use it!</a:t>
            </a:r>
            <a:endParaRPr lang="en-US" sz="2000" dirty="0"/>
          </a:p>
        </p:txBody>
      </p:sp>
      <p:sp>
        <p:nvSpPr>
          <p:cNvPr id="177372" name="Text Box 220"/>
          <p:cNvSpPr txBox="1">
            <a:spLocks noChangeArrowheads="1"/>
          </p:cNvSpPr>
          <p:nvPr/>
        </p:nvSpPr>
        <p:spPr bwMode="auto">
          <a:xfrm>
            <a:off x="5737225" y="1894055"/>
            <a:ext cx="2287588" cy="7112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000"/>
              <a:t>Friend-finding Algorithm:</a:t>
            </a:r>
          </a:p>
          <a:p>
            <a:pPr eaLnBrk="1" hangingPunct="1"/>
            <a:r>
              <a:rPr lang="en-US" sz="1000"/>
              <a:t>1. Look up their numbers </a:t>
            </a:r>
            <a:r>
              <a:rPr lang="en-US" sz="1000">
                <a:solidFill>
                  <a:srgbClr val="6600CC"/>
                </a:solidFill>
              </a:rPr>
              <a:t>A</a:t>
            </a:r>
            <a:r>
              <a:rPr lang="en-US" sz="1000"/>
              <a:t>, </a:t>
            </a:r>
            <a:r>
              <a:rPr lang="en-US" sz="1000">
                <a:solidFill>
                  <a:srgbClr val="6600CC"/>
                </a:solidFill>
              </a:rPr>
              <a:t>B</a:t>
            </a:r>
          </a:p>
          <a:p>
            <a:pPr eaLnBrk="1" hangingPunct="1"/>
            <a:r>
              <a:rPr lang="en-US" sz="1000"/>
              <a:t>2. Check (</a:t>
            </a:r>
            <a:r>
              <a:rPr lang="en-US" sz="1000">
                <a:solidFill>
                  <a:srgbClr val="6600CC"/>
                </a:solidFill>
              </a:rPr>
              <a:t>A</a:t>
            </a:r>
            <a:r>
              <a:rPr lang="en-US" sz="1000"/>
              <a:t>,</a:t>
            </a:r>
            <a:r>
              <a:rPr lang="en-US" sz="1000">
                <a:solidFill>
                  <a:srgbClr val="6600CC"/>
                </a:solidFill>
              </a:rPr>
              <a:t>B</a:t>
            </a:r>
            <a:r>
              <a:rPr lang="en-US" sz="1000"/>
              <a:t>) </a:t>
            </a:r>
            <a:r>
              <a:rPr lang="en-US" sz="1000" i="1"/>
              <a:t>or</a:t>
            </a:r>
            <a:r>
              <a:rPr lang="en-US" sz="1000"/>
              <a:t> (</a:t>
            </a:r>
            <a:r>
              <a:rPr lang="en-US" sz="1000">
                <a:solidFill>
                  <a:srgbClr val="6600CC"/>
                </a:solidFill>
              </a:rPr>
              <a:t>B</a:t>
            </a:r>
            <a:r>
              <a:rPr lang="en-US" sz="1000"/>
              <a:t>,</a:t>
            </a:r>
            <a:r>
              <a:rPr lang="en-US" sz="1000">
                <a:solidFill>
                  <a:srgbClr val="6600CC"/>
                </a:solidFill>
              </a:rPr>
              <a:t>A</a:t>
            </a:r>
            <a:r>
              <a:rPr lang="en-US" sz="1000"/>
              <a:t>) in our array</a:t>
            </a:r>
          </a:p>
          <a:p>
            <a:pPr eaLnBrk="1" hangingPunct="1"/>
            <a:r>
              <a:rPr lang="en-US" sz="1000"/>
              <a:t>3. If we find a </a:t>
            </a:r>
            <a:r>
              <a:rPr lang="en-US" sz="1000">
                <a:solidFill>
                  <a:srgbClr val="6600CC"/>
                </a:solidFill>
              </a:rPr>
              <a:t>*</a:t>
            </a:r>
            <a:r>
              <a:rPr lang="en-US" sz="1000"/>
              <a:t>, they’re buddies!</a:t>
            </a:r>
          </a:p>
        </p:txBody>
      </p:sp>
      <p:pic>
        <p:nvPicPr>
          <p:cNvPr id="150731" name="Picture 20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8" y="1567030"/>
            <a:ext cx="1612900" cy="158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730" name="Picture 20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663" y="1694030"/>
            <a:ext cx="1435100" cy="122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0732" name="Text Box 6"/>
          <p:cNvSpPr txBox="1">
            <a:spLocks noChangeArrowheads="1"/>
          </p:cNvSpPr>
          <p:nvPr/>
        </p:nvSpPr>
        <p:spPr bwMode="auto">
          <a:xfrm>
            <a:off x="573088" y="4181489"/>
            <a:ext cx="812958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 smtClean="0"/>
              <a:t>Therefore, every time you </a:t>
            </a:r>
            <a:r>
              <a:rPr lang="en-US" sz="2000" dirty="0" smtClean="0">
                <a:solidFill>
                  <a:srgbClr val="006666"/>
                </a:solidFill>
              </a:rPr>
              <a:t>create</a:t>
            </a:r>
            <a:r>
              <a:rPr lang="en-US" sz="2000" dirty="0" smtClean="0"/>
              <a:t> a new set of </a:t>
            </a:r>
            <a:br>
              <a:rPr lang="en-US" sz="2000" dirty="0" smtClean="0"/>
            </a:br>
            <a:r>
              <a:rPr lang="en-US" sz="2000" dirty="0" smtClean="0">
                <a:solidFill>
                  <a:srgbClr val="006666"/>
                </a:solidFill>
              </a:rPr>
              <a:t>data structures/algorithms</a:t>
            </a:r>
            <a:r>
              <a:rPr lang="en-US" sz="2000" dirty="0" smtClean="0"/>
              <a:t>, it helps to also </a:t>
            </a:r>
            <a:r>
              <a:rPr lang="en-US" sz="2000" dirty="0" smtClean="0">
                <a:solidFill>
                  <a:srgbClr val="006666"/>
                </a:solidFill>
              </a:rPr>
              <a:t>create</a:t>
            </a:r>
            <a:r>
              <a:rPr lang="en-US" sz="2000" dirty="0" smtClean="0"/>
              <a:t> a </a:t>
            </a:r>
            <a:br>
              <a:rPr lang="en-US" sz="2000" dirty="0" smtClean="0"/>
            </a:br>
            <a:r>
              <a:rPr lang="en-US" sz="2000" dirty="0" smtClean="0">
                <a:solidFill>
                  <a:srgbClr val="006666"/>
                </a:solidFill>
              </a:rPr>
              <a:t>few simple functions </a:t>
            </a:r>
            <a:r>
              <a:rPr lang="en-US" sz="2000" dirty="0" smtClean="0"/>
              <a:t>that hide the gory details…</a:t>
            </a:r>
          </a:p>
        </p:txBody>
      </p:sp>
      <p:sp>
        <p:nvSpPr>
          <p:cNvPr id="2" name="Text Box 220"/>
          <p:cNvSpPr txBox="1">
            <a:spLocks noChangeArrowheads="1"/>
          </p:cNvSpPr>
          <p:nvPr/>
        </p:nvSpPr>
        <p:spPr bwMode="auto">
          <a:xfrm>
            <a:off x="1621289" y="5292507"/>
            <a:ext cx="6135687" cy="1154162"/>
          </a:xfrm>
          <a:prstGeom prst="rect">
            <a:avLst/>
          </a:prstGeom>
          <a:solidFill>
            <a:srgbClr val="FFEAD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endParaRPr lang="en-US" sz="700" dirty="0" smtClean="0"/>
          </a:p>
          <a:p>
            <a:pPr eaLnBrk="1" hangingPunct="1"/>
            <a:r>
              <a:rPr lang="en-US" sz="1800" dirty="0" smtClean="0"/>
              <a:t>bool </a:t>
            </a:r>
            <a:r>
              <a:rPr lang="en-US" sz="1800" dirty="0" err="1">
                <a:solidFill>
                  <a:srgbClr val="6600CC"/>
                </a:solidFill>
              </a:rPr>
              <a:t>AreTheyFriends</a:t>
            </a:r>
            <a:r>
              <a:rPr lang="en-US" sz="1800" dirty="0"/>
              <a:t>(string </a:t>
            </a:r>
            <a:r>
              <a:rPr lang="en-US" sz="1800" dirty="0" err="1">
                <a:solidFill>
                  <a:srgbClr val="006666"/>
                </a:solidFill>
              </a:rPr>
              <a:t>UserA</a:t>
            </a:r>
            <a:r>
              <a:rPr lang="en-US" sz="1800" dirty="0"/>
              <a:t>, string </a:t>
            </a:r>
            <a:r>
              <a:rPr lang="en-US" sz="1800" dirty="0" err="1">
                <a:solidFill>
                  <a:srgbClr val="006666"/>
                </a:solidFill>
              </a:rPr>
              <a:t>UserB</a:t>
            </a:r>
            <a:r>
              <a:rPr lang="en-US" sz="1800" dirty="0"/>
              <a:t>)</a:t>
            </a:r>
          </a:p>
          <a:p>
            <a:pPr eaLnBrk="1" hangingPunct="1"/>
            <a:r>
              <a:rPr lang="en-US" sz="1800" dirty="0"/>
              <a:t>void </a:t>
            </a:r>
            <a:r>
              <a:rPr lang="en-US" sz="1800" dirty="0" err="1">
                <a:solidFill>
                  <a:srgbClr val="6600CC"/>
                </a:solidFill>
              </a:rPr>
              <a:t>BecomeFriends</a:t>
            </a:r>
            <a:r>
              <a:rPr lang="en-US" sz="1800" dirty="0"/>
              <a:t>(string </a:t>
            </a:r>
            <a:r>
              <a:rPr lang="en-US" sz="1800" dirty="0" err="1">
                <a:solidFill>
                  <a:srgbClr val="006666"/>
                </a:solidFill>
              </a:rPr>
              <a:t>UserA</a:t>
            </a:r>
            <a:r>
              <a:rPr lang="en-US" sz="1800" dirty="0"/>
              <a:t>, string </a:t>
            </a:r>
            <a:r>
              <a:rPr lang="en-US" sz="1800" dirty="0" err="1">
                <a:solidFill>
                  <a:srgbClr val="006666"/>
                </a:solidFill>
              </a:rPr>
              <a:t>UserB</a:t>
            </a:r>
            <a:r>
              <a:rPr lang="en-US" sz="1800" dirty="0"/>
              <a:t>)</a:t>
            </a:r>
          </a:p>
          <a:p>
            <a:pPr eaLnBrk="1" hangingPunct="1"/>
            <a:r>
              <a:rPr lang="en-US" sz="1800" dirty="0"/>
              <a:t>void </a:t>
            </a:r>
            <a:r>
              <a:rPr lang="en-US" sz="1800" dirty="0" err="1">
                <a:solidFill>
                  <a:srgbClr val="6600CC"/>
                </a:solidFill>
              </a:rPr>
              <a:t>BreakUp</a:t>
            </a:r>
            <a:r>
              <a:rPr lang="en-US" sz="1800" dirty="0"/>
              <a:t>(string </a:t>
            </a:r>
            <a:r>
              <a:rPr lang="en-US" sz="1800" dirty="0" err="1">
                <a:solidFill>
                  <a:srgbClr val="006666"/>
                </a:solidFill>
              </a:rPr>
              <a:t>UserA</a:t>
            </a:r>
            <a:r>
              <a:rPr lang="en-US" sz="1800" dirty="0"/>
              <a:t>, string </a:t>
            </a:r>
            <a:r>
              <a:rPr lang="en-US" sz="1800" dirty="0" err="1">
                <a:solidFill>
                  <a:srgbClr val="006666"/>
                </a:solidFill>
              </a:rPr>
              <a:t>UserB</a:t>
            </a:r>
            <a:r>
              <a:rPr lang="en-US" sz="1800" dirty="0" smtClean="0"/>
              <a:t>)</a:t>
            </a:r>
            <a:br>
              <a:rPr lang="en-US" sz="1800" dirty="0" smtClean="0"/>
            </a:br>
            <a:endParaRPr lang="en-US" sz="800" dirty="0"/>
          </a:p>
        </p:txBody>
      </p:sp>
      <p:pic>
        <p:nvPicPr>
          <p:cNvPr id="150735" name="Picture 20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019" y="3145098"/>
            <a:ext cx="1504950" cy="112725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0736" name="Picture 20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91"/>
          <a:stretch>
            <a:fillRect/>
          </a:stretch>
        </p:blipFill>
        <p:spPr bwMode="auto">
          <a:xfrm>
            <a:off x="1414463" y="1528930"/>
            <a:ext cx="1808162" cy="153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0737" name="Picture 20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25" y="1563855"/>
            <a:ext cx="2011363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0738" name="Picture 2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975" y="1459080"/>
            <a:ext cx="1884363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983672" y="4688916"/>
            <a:ext cx="7431665" cy="20305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chemeClr val="tx1"/>
                </a:solidFill>
              </a:rPr>
              <a:t>int</a:t>
            </a:r>
            <a:r>
              <a:rPr lang="en-US" dirty="0" smtClean="0">
                <a:solidFill>
                  <a:schemeClr val="tx1"/>
                </a:solidFill>
              </a:rPr>
              <a:t> main()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{</a:t>
            </a:r>
          </a:p>
          <a:p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    </a:t>
            </a:r>
            <a:r>
              <a:rPr lang="en-US" dirty="0" err="1" smtClean="0">
                <a:solidFill>
                  <a:srgbClr val="FF0000"/>
                </a:solidFill>
              </a:rPr>
              <a:t>BecomeFriends</a:t>
            </a:r>
            <a:r>
              <a:rPr lang="en-US" dirty="0" smtClean="0">
                <a:solidFill>
                  <a:schemeClr val="tx1"/>
                </a:solidFill>
              </a:rPr>
              <a:t>(“Rob Crouch”, “Eric </a:t>
            </a:r>
            <a:r>
              <a:rPr lang="en-US" dirty="0" err="1" smtClean="0">
                <a:solidFill>
                  <a:schemeClr val="tx1"/>
                </a:solidFill>
              </a:rPr>
              <a:t>Chien</a:t>
            </a:r>
            <a:r>
              <a:rPr lang="en-US" dirty="0" smtClean="0">
                <a:solidFill>
                  <a:schemeClr val="tx1"/>
                </a:solidFill>
              </a:rPr>
              <a:t>”);</a:t>
            </a:r>
          </a:p>
          <a:p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    if (</a:t>
            </a:r>
            <a:r>
              <a:rPr lang="en-US" dirty="0" err="1" smtClean="0">
                <a:solidFill>
                  <a:srgbClr val="FF0000"/>
                </a:solidFill>
              </a:rPr>
              <a:t>AreTheyFriends</a:t>
            </a:r>
            <a:r>
              <a:rPr lang="en-US" dirty="0" smtClean="0">
                <a:solidFill>
                  <a:schemeClr val="tx1"/>
                </a:solidFill>
              </a:rPr>
              <a:t>(“Carey </a:t>
            </a:r>
            <a:r>
              <a:rPr lang="en-US" dirty="0" err="1" smtClean="0">
                <a:solidFill>
                  <a:schemeClr val="tx1"/>
                </a:solidFill>
              </a:rPr>
              <a:t>N”,”David</a:t>
            </a:r>
            <a:r>
              <a:rPr lang="en-US" dirty="0" smtClean="0">
                <a:solidFill>
                  <a:schemeClr val="tx1"/>
                </a:solidFill>
              </a:rPr>
              <a:t> S”) == true)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          </a:t>
            </a:r>
            <a:r>
              <a:rPr lang="en-US" dirty="0" err="1" smtClean="0">
                <a:solidFill>
                  <a:schemeClr val="tx1"/>
                </a:solidFill>
              </a:rPr>
              <a:t>cout</a:t>
            </a:r>
            <a:r>
              <a:rPr lang="en-US" dirty="0" smtClean="0">
                <a:solidFill>
                  <a:schemeClr val="tx1"/>
                </a:solidFill>
              </a:rPr>
              <a:t> &lt;&lt; “Carey &amp; David are BFFs!\n”;</a:t>
            </a:r>
          </a:p>
          <a:p>
            <a:r>
              <a:rPr lang="en-US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7" name="Rounded Rectangular Callout 16"/>
          <p:cNvSpPr/>
          <p:nvPr/>
        </p:nvSpPr>
        <p:spPr>
          <a:xfrm>
            <a:off x="4167458" y="4031890"/>
            <a:ext cx="4535217" cy="1314053"/>
          </a:xfrm>
          <a:prstGeom prst="wedgeRoundRectCallout">
            <a:avLst>
              <a:gd name="adj1" fmla="val -67800"/>
              <a:gd name="adj2" fmla="val 78330"/>
              <a:gd name="adj3" fmla="val 16667"/>
            </a:avLst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6666"/>
                </a:solidFill>
              </a:rPr>
              <a:t>An </a:t>
            </a:r>
            <a:r>
              <a:rPr lang="en-US" dirty="0" smtClean="0">
                <a:solidFill>
                  <a:srgbClr val="FF0000"/>
                </a:solidFill>
              </a:rPr>
              <a:t>interface</a:t>
            </a:r>
            <a:r>
              <a:rPr lang="en-US" dirty="0" smtClean="0">
                <a:solidFill>
                  <a:srgbClr val="006666"/>
                </a:solidFill>
              </a:rPr>
              <a:t> lets any programmer use your code…</a:t>
            </a:r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7091" y="1458853"/>
            <a:ext cx="8425584" cy="186515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6666"/>
              </a:solidFill>
            </a:endParaRPr>
          </a:p>
        </p:txBody>
      </p:sp>
      <p:sp>
        <p:nvSpPr>
          <p:cNvPr id="3" name="Rounded Rectangular Callout 2"/>
          <p:cNvSpPr/>
          <p:nvPr/>
        </p:nvSpPr>
        <p:spPr>
          <a:xfrm>
            <a:off x="4367212" y="1856434"/>
            <a:ext cx="3788227" cy="1359092"/>
          </a:xfrm>
          <a:prstGeom prst="wedgeRoundRectCallout">
            <a:avLst>
              <a:gd name="adj1" fmla="val -66884"/>
              <a:gd name="adj2" fmla="val 69895"/>
              <a:gd name="adj3" fmla="val 16667"/>
            </a:avLst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6666"/>
                </a:solidFill>
              </a:rPr>
              <a:t>Such a collection of simple functions is called an </a:t>
            </a:r>
            <a:r>
              <a:rPr lang="en-US" dirty="0" smtClean="0">
                <a:solidFill>
                  <a:srgbClr val="FF0000"/>
                </a:solidFill>
              </a:rPr>
              <a:t>“interface.”</a:t>
            </a:r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8" name="Rounded Rectangular Callout 17"/>
          <p:cNvSpPr/>
          <p:nvPr/>
        </p:nvSpPr>
        <p:spPr>
          <a:xfrm>
            <a:off x="2817154" y="315185"/>
            <a:ext cx="4535217" cy="1314053"/>
          </a:xfrm>
          <a:prstGeom prst="wedgeRoundRectCallout">
            <a:avLst>
              <a:gd name="adj1" fmla="val -67800"/>
              <a:gd name="adj2" fmla="val 78330"/>
              <a:gd name="adj3" fmla="val 16667"/>
            </a:avLst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6666"/>
                </a:solidFill>
              </a:rPr>
              <a:t>Without having to understand any of the </a:t>
            </a:r>
            <a:r>
              <a:rPr lang="en-US" dirty="0" smtClean="0">
                <a:solidFill>
                  <a:srgbClr val="FF0000"/>
                </a:solidFill>
              </a:rPr>
              <a:t>sordid details</a:t>
            </a:r>
            <a:r>
              <a:rPr lang="en-US" dirty="0" smtClean="0">
                <a:solidFill>
                  <a:srgbClr val="006666"/>
                </a:solidFill>
              </a:rPr>
              <a:t>!</a:t>
            </a:r>
            <a:endParaRPr lang="en-US" dirty="0">
              <a:solidFill>
                <a:srgbClr val="0066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0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0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0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507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507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773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7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505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507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507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017 -0.27477 " pathEditMode="relative" ptsTypes="AA">
                                      <p:cBhvr>
                                        <p:cTn id="77" dur="20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017 -0.27477 " pathEditMode="relative" ptsTypes="AA">
                                      <p:cBhvr>
                                        <p:cTn id="79" dur="2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017 -0.27477 " pathEditMode="relative" ptsTypes="AA">
                                      <p:cBhvr>
                                        <p:cTn id="81" dur="2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017 -0.27477 " pathEditMode="relative" ptsTypes="AA">
                                      <p:cBhvr>
                                        <p:cTn id="83" dur="2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534" grpId="0"/>
      <p:bldP spid="150535" grpId="0"/>
      <p:bldP spid="177372" grpId="2" animBg="1"/>
      <p:bldP spid="150732" grpId="0"/>
      <p:bldP spid="150732" grpId="1"/>
      <p:bldP spid="2" grpId="0" uiExpand="1" build="p" animBg="1"/>
      <p:bldP spid="2" grpId="1" build="allAtOnce" animBg="1"/>
      <p:bldP spid="4" grpId="0" animBg="1"/>
      <p:bldP spid="17" grpId="0" animBg="1"/>
      <p:bldP spid="5" grpId="0" animBg="1"/>
      <p:bldP spid="3" grpId="0" animBg="1"/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4"/>
          <p:cNvSpPr>
            <a:spLocks noChangeArrowheads="1"/>
          </p:cNvSpPr>
          <p:nvPr/>
        </p:nvSpPr>
        <p:spPr bwMode="auto">
          <a:xfrm>
            <a:off x="381000" y="0"/>
            <a:ext cx="8458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Algorithms &amp; Data Structures Are a Perfect Couple!</a:t>
            </a:r>
          </a:p>
        </p:txBody>
      </p:sp>
      <p:sp>
        <p:nvSpPr>
          <p:cNvPr id="30723" name="Text Box 5"/>
          <p:cNvSpPr txBox="1">
            <a:spLocks noChangeArrowheads="1"/>
          </p:cNvSpPr>
          <p:nvPr/>
        </p:nvSpPr>
        <p:spPr bwMode="auto">
          <a:xfrm>
            <a:off x="312738" y="1524000"/>
            <a:ext cx="638968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Algorithms and data structures are like </a:t>
            </a:r>
            <a:r>
              <a:rPr lang="en-US">
                <a:solidFill>
                  <a:srgbClr val="006666"/>
                </a:solidFill>
              </a:rPr>
              <a:t>peas</a:t>
            </a:r>
            <a:r>
              <a:rPr lang="en-US"/>
              <a:t> and </a:t>
            </a:r>
            <a:r>
              <a:rPr lang="en-US">
                <a:solidFill>
                  <a:srgbClr val="FF6600"/>
                </a:solidFill>
              </a:rPr>
              <a:t>carrots</a:t>
            </a:r>
            <a:r>
              <a:rPr lang="en-US"/>
              <a:t> – they belong together!</a:t>
            </a:r>
          </a:p>
        </p:txBody>
      </p:sp>
      <p:sp>
        <p:nvSpPr>
          <p:cNvPr id="30724" name="Text Box 6"/>
          <p:cNvSpPr txBox="1">
            <a:spLocks noChangeArrowheads="1"/>
          </p:cNvSpPr>
          <p:nvPr/>
        </p:nvSpPr>
        <p:spPr bwMode="auto">
          <a:xfrm>
            <a:off x="422275" y="3114675"/>
            <a:ext cx="812958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To solve a problem, you have to design both the </a:t>
            </a:r>
            <a:r>
              <a:rPr lang="en-US">
                <a:solidFill>
                  <a:srgbClr val="6600CC"/>
                </a:solidFill>
              </a:rPr>
              <a:t>algorithms</a:t>
            </a:r>
            <a:r>
              <a:rPr lang="en-US"/>
              <a:t> and the </a:t>
            </a:r>
            <a:r>
              <a:rPr lang="en-US">
                <a:solidFill>
                  <a:srgbClr val="6600CC"/>
                </a:solidFill>
              </a:rPr>
              <a:t>data structures</a:t>
            </a:r>
            <a:r>
              <a:rPr lang="en-US"/>
              <a:t> together.</a:t>
            </a:r>
          </a:p>
        </p:txBody>
      </p:sp>
      <p:pic>
        <p:nvPicPr>
          <p:cNvPr id="3072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700" y="1195388"/>
            <a:ext cx="2493963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35" name="Text Box 6"/>
          <p:cNvSpPr txBox="1">
            <a:spLocks noChangeArrowheads="1"/>
          </p:cNvSpPr>
          <p:nvPr/>
        </p:nvSpPr>
        <p:spPr bwMode="auto">
          <a:xfrm>
            <a:off x="393700" y="5251450"/>
            <a:ext cx="8507413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And in fact, we even have a name for such a </a:t>
            </a:r>
            <a:br>
              <a:rPr lang="en-US"/>
            </a:br>
            <a:r>
              <a:rPr lang="en-US"/>
              <a:t>(</a:t>
            </a:r>
            <a:r>
              <a:rPr lang="en-US">
                <a:solidFill>
                  <a:srgbClr val="6600CC"/>
                </a:solidFill>
              </a:rPr>
              <a:t>data structure</a:t>
            </a:r>
            <a:r>
              <a:rPr lang="en-US"/>
              <a:t> + </a:t>
            </a:r>
            <a:r>
              <a:rPr lang="en-US">
                <a:solidFill>
                  <a:srgbClr val="6600CC"/>
                </a:solidFill>
              </a:rPr>
              <a:t>algorithm </a:t>
            </a:r>
            <a:r>
              <a:rPr lang="en-US"/>
              <a:t>+ </a:t>
            </a:r>
            <a:r>
              <a:rPr lang="en-US">
                <a:solidFill>
                  <a:srgbClr val="6600CC"/>
                </a:solidFill>
              </a:rPr>
              <a:t>interface</a:t>
            </a:r>
            <a:r>
              <a:rPr lang="en-US"/>
              <a:t>) </a:t>
            </a:r>
            <a:br>
              <a:rPr lang="en-US"/>
            </a:br>
            <a:r>
              <a:rPr lang="en-US"/>
              <a:t>solution to a problem…</a:t>
            </a:r>
          </a:p>
        </p:txBody>
      </p:sp>
      <p:sp>
        <p:nvSpPr>
          <p:cNvPr id="30737" name="Text Box 6"/>
          <p:cNvSpPr txBox="1">
            <a:spLocks noChangeArrowheads="1"/>
          </p:cNvSpPr>
          <p:nvPr/>
        </p:nvSpPr>
        <p:spPr bwMode="auto">
          <a:xfrm>
            <a:off x="528638" y="4195763"/>
            <a:ext cx="812958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Then you provide a set of simple </a:t>
            </a:r>
            <a:r>
              <a:rPr lang="en-US">
                <a:solidFill>
                  <a:srgbClr val="6600CC"/>
                </a:solidFill>
              </a:rPr>
              <a:t>“interface” functions</a:t>
            </a:r>
            <a:r>
              <a:rPr lang="en-US"/>
              <a:t> to let any programmer use them easily.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4" grpId="0"/>
      <p:bldP spid="307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6" name="Rectangle 212"/>
          <p:cNvSpPr>
            <a:spLocks noChangeArrowheads="1"/>
          </p:cNvSpPr>
          <p:nvPr/>
        </p:nvSpPr>
        <p:spPr bwMode="auto">
          <a:xfrm>
            <a:off x="125413" y="2479675"/>
            <a:ext cx="8847137" cy="2376488"/>
          </a:xfrm>
          <a:prstGeom prst="rect">
            <a:avLst/>
          </a:prstGeom>
          <a:solidFill>
            <a:srgbClr val="00484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76200" y="-200025"/>
            <a:ext cx="8991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3800">
                <a:solidFill>
                  <a:schemeClr val="tx2"/>
                </a:solidFill>
              </a:rPr>
              <a:t>The Abstract Data Type (ADT)</a:t>
            </a:r>
          </a:p>
        </p:txBody>
      </p:sp>
      <p:sp>
        <p:nvSpPr>
          <p:cNvPr id="24592" name="Rectangle 16"/>
          <p:cNvSpPr>
            <a:spLocks noChangeArrowheads="1"/>
          </p:cNvSpPr>
          <p:nvPr/>
        </p:nvSpPr>
        <p:spPr bwMode="auto">
          <a:xfrm>
            <a:off x="242888" y="714375"/>
            <a:ext cx="8537575" cy="149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An </a:t>
            </a:r>
            <a:r>
              <a:rPr lang="en-US">
                <a:solidFill>
                  <a:srgbClr val="9900FF"/>
                </a:solidFill>
              </a:rPr>
              <a:t>Abstract Data Type</a:t>
            </a:r>
            <a:r>
              <a:rPr lang="en-US"/>
              <a:t> or </a:t>
            </a:r>
            <a:r>
              <a:rPr lang="en-US">
                <a:solidFill>
                  <a:srgbClr val="9900FF"/>
                </a:solidFill>
              </a:rPr>
              <a:t>ADT</a:t>
            </a:r>
            <a:r>
              <a:rPr lang="en-US"/>
              <a:t> is: </a:t>
            </a:r>
          </a:p>
          <a:p>
            <a:pPr algn="ctr"/>
            <a:r>
              <a:rPr lang="en-US" sz="1200"/>
              <a:t/>
            </a:r>
            <a:br>
              <a:rPr lang="en-US" sz="1200"/>
            </a:br>
            <a:r>
              <a:rPr lang="en-US"/>
              <a:t>“A coordinated group of </a:t>
            </a:r>
            <a:br>
              <a:rPr lang="en-US"/>
            </a:br>
            <a:r>
              <a:rPr lang="en-US">
                <a:solidFill>
                  <a:srgbClr val="6600CC"/>
                </a:solidFill>
              </a:rPr>
              <a:t>(a) data structures</a:t>
            </a:r>
            <a:r>
              <a:rPr lang="en-US">
                <a:solidFill>
                  <a:srgbClr val="004846"/>
                </a:solidFill>
              </a:rPr>
              <a:t>, </a:t>
            </a:r>
            <a:r>
              <a:rPr lang="en-US">
                <a:solidFill>
                  <a:srgbClr val="6600CC"/>
                </a:solidFill>
              </a:rPr>
              <a:t>(b) algorithms</a:t>
            </a:r>
            <a:r>
              <a:rPr lang="en-US">
                <a:solidFill>
                  <a:srgbClr val="004846"/>
                </a:solidFill>
              </a:rPr>
              <a:t> </a:t>
            </a:r>
            <a:r>
              <a:rPr lang="en-US"/>
              <a:t>and</a:t>
            </a:r>
            <a:r>
              <a:rPr lang="en-US">
                <a:solidFill>
                  <a:srgbClr val="004846"/>
                </a:solidFill>
              </a:rPr>
              <a:t> </a:t>
            </a:r>
            <a:r>
              <a:rPr lang="en-US">
                <a:solidFill>
                  <a:srgbClr val="6600CC"/>
                </a:solidFill>
              </a:rPr>
              <a:t>(c) interface functions</a:t>
            </a:r>
            <a:r>
              <a:rPr lang="en-US">
                <a:solidFill>
                  <a:srgbClr val="004846"/>
                </a:solidFill>
              </a:rPr>
              <a:t> </a:t>
            </a:r>
            <a:br>
              <a:rPr lang="en-US">
                <a:solidFill>
                  <a:srgbClr val="004846"/>
                </a:solidFill>
              </a:rPr>
            </a:br>
            <a:r>
              <a:rPr lang="en-US"/>
              <a:t>that is used to solve a particular problem.”</a:t>
            </a:r>
          </a:p>
        </p:txBody>
      </p:sp>
      <p:sp>
        <p:nvSpPr>
          <p:cNvPr id="24595" name="Rectangle 19"/>
          <p:cNvSpPr>
            <a:spLocks noChangeArrowheads="1"/>
          </p:cNvSpPr>
          <p:nvPr/>
        </p:nvSpPr>
        <p:spPr bwMode="auto">
          <a:xfrm>
            <a:off x="333375" y="6048375"/>
            <a:ext cx="8534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cs typeface="Courier New" pitchFamily="49" charset="0"/>
              </a:rPr>
              <a:t>Typically, we </a:t>
            </a:r>
            <a:r>
              <a:rPr lang="en-US">
                <a:solidFill>
                  <a:srgbClr val="6600CC"/>
                </a:solidFill>
                <a:cs typeface="Courier New" pitchFamily="49" charset="0"/>
              </a:rPr>
              <a:t>build programs</a:t>
            </a:r>
            <a:r>
              <a:rPr lang="en-US">
                <a:cs typeface="Courier New" pitchFamily="49" charset="0"/>
              </a:rPr>
              <a:t> from a </a:t>
            </a:r>
            <a:r>
              <a:rPr lang="en-US">
                <a:solidFill>
                  <a:srgbClr val="6600CC"/>
                </a:solidFill>
                <a:cs typeface="Courier New" pitchFamily="49" charset="0"/>
              </a:rPr>
              <a:t>collection of ADTs</a:t>
            </a:r>
            <a:r>
              <a:rPr lang="en-US">
                <a:cs typeface="Courier New" pitchFamily="49" charset="0"/>
              </a:rPr>
              <a:t>, each of which </a:t>
            </a:r>
            <a:r>
              <a:rPr lang="en-US">
                <a:solidFill>
                  <a:srgbClr val="6600CC"/>
                </a:solidFill>
                <a:cs typeface="Courier New" pitchFamily="49" charset="0"/>
              </a:rPr>
              <a:t>solves a different sub-problem</a:t>
            </a:r>
            <a:r>
              <a:rPr lang="en-US">
                <a:cs typeface="Courier New" pitchFamily="49" charset="0"/>
              </a:rPr>
              <a:t>.</a:t>
            </a:r>
            <a:endParaRPr lang="en-US"/>
          </a:p>
        </p:txBody>
      </p:sp>
      <p:pic>
        <p:nvPicPr>
          <p:cNvPr id="31968" name="Picture 2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2971800"/>
            <a:ext cx="1795463" cy="176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372" name="Text Box 220"/>
          <p:cNvSpPr txBox="1">
            <a:spLocks noChangeArrowheads="1"/>
          </p:cNvSpPr>
          <p:nvPr/>
        </p:nvSpPr>
        <p:spPr bwMode="auto">
          <a:xfrm>
            <a:off x="5740400" y="3432175"/>
            <a:ext cx="3209925" cy="9525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400"/>
              <a:t>bool AreTheyFriends(</a:t>
            </a:r>
            <a:r>
              <a:rPr lang="en-US" sz="1400">
                <a:solidFill>
                  <a:srgbClr val="6600FF"/>
                </a:solidFill>
              </a:rPr>
              <a:t>UserA</a:t>
            </a:r>
            <a:r>
              <a:rPr lang="en-US" sz="1400"/>
              <a:t>,</a:t>
            </a:r>
            <a:r>
              <a:rPr lang="en-US" sz="1400">
                <a:solidFill>
                  <a:srgbClr val="6600FF"/>
                </a:solidFill>
              </a:rPr>
              <a:t>UserB</a:t>
            </a:r>
            <a:r>
              <a:rPr lang="en-US" sz="1400"/>
              <a:t>)</a:t>
            </a:r>
          </a:p>
          <a:p>
            <a:pPr eaLnBrk="1" hangingPunct="1"/>
            <a:r>
              <a:rPr lang="en-US" sz="1400"/>
              <a:t>void BecomeFriends(</a:t>
            </a:r>
            <a:r>
              <a:rPr lang="en-US" sz="1400">
                <a:solidFill>
                  <a:srgbClr val="6600CC"/>
                </a:solidFill>
              </a:rPr>
              <a:t>UserA,UserB</a:t>
            </a:r>
            <a:r>
              <a:rPr lang="en-US" sz="1400"/>
              <a:t>)</a:t>
            </a:r>
          </a:p>
          <a:p>
            <a:pPr eaLnBrk="1" hangingPunct="1"/>
            <a:r>
              <a:rPr lang="en-US" sz="1400"/>
              <a:t>void BreakUp(</a:t>
            </a:r>
            <a:r>
              <a:rPr lang="en-US" sz="1400">
                <a:solidFill>
                  <a:srgbClr val="6600CC"/>
                </a:solidFill>
              </a:rPr>
              <a:t>UserA,UserB</a:t>
            </a:r>
            <a:r>
              <a:rPr lang="en-US" sz="1400"/>
              <a:t>)</a:t>
            </a:r>
          </a:p>
          <a:p>
            <a:pPr eaLnBrk="1" hangingPunct="1"/>
            <a:r>
              <a:rPr lang="en-US" sz="1400"/>
              <a:t>…</a:t>
            </a:r>
          </a:p>
        </p:txBody>
      </p:sp>
      <p:sp>
        <p:nvSpPr>
          <p:cNvPr id="31957" name="Text Box 213"/>
          <p:cNvSpPr txBox="1">
            <a:spLocks noChangeArrowheads="1"/>
          </p:cNvSpPr>
          <p:nvPr/>
        </p:nvSpPr>
        <p:spPr bwMode="auto">
          <a:xfrm>
            <a:off x="2379663" y="3365500"/>
            <a:ext cx="55086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E9FFF1"/>
                </a:solidFill>
              </a:rPr>
              <a:t>+</a:t>
            </a:r>
          </a:p>
        </p:txBody>
      </p:sp>
      <p:sp>
        <p:nvSpPr>
          <p:cNvPr id="31958" name="Text Box 214"/>
          <p:cNvSpPr txBox="1">
            <a:spLocks noChangeArrowheads="1"/>
          </p:cNvSpPr>
          <p:nvPr/>
        </p:nvSpPr>
        <p:spPr bwMode="auto">
          <a:xfrm>
            <a:off x="1633538" y="2487613"/>
            <a:ext cx="6108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E9FFF1"/>
                </a:solidFill>
              </a:rPr>
              <a:t>Abstract Data Type  (for finding friends)</a:t>
            </a:r>
          </a:p>
        </p:txBody>
      </p:sp>
      <p:sp>
        <p:nvSpPr>
          <p:cNvPr id="2" name="Rectangle 16"/>
          <p:cNvSpPr>
            <a:spLocks noChangeArrowheads="1"/>
          </p:cNvSpPr>
          <p:nvPr/>
        </p:nvSpPr>
        <p:spPr bwMode="auto">
          <a:xfrm>
            <a:off x="204788" y="4897438"/>
            <a:ext cx="87264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In an ADT, the </a:t>
            </a:r>
            <a:r>
              <a:rPr lang="en-US">
                <a:solidFill>
                  <a:srgbClr val="6600CC"/>
                </a:solidFill>
              </a:rPr>
              <a:t>data structures</a:t>
            </a:r>
            <a:r>
              <a:rPr lang="en-US"/>
              <a:t> and </a:t>
            </a:r>
            <a:r>
              <a:rPr lang="en-US">
                <a:solidFill>
                  <a:srgbClr val="6600CC"/>
                </a:solidFill>
              </a:rPr>
              <a:t>algorithms</a:t>
            </a:r>
            <a:r>
              <a:rPr lang="en-US"/>
              <a:t> are </a:t>
            </a:r>
            <a:r>
              <a:rPr lang="en-US">
                <a:solidFill>
                  <a:srgbClr val="FF0000"/>
                </a:solidFill>
              </a:rPr>
              <a:t>secret</a:t>
            </a:r>
            <a:r>
              <a:rPr lang="en-US"/>
              <a:t>.</a:t>
            </a:r>
          </a:p>
        </p:txBody>
      </p:sp>
      <p:sp>
        <p:nvSpPr>
          <p:cNvPr id="3" name="Text Box 220"/>
          <p:cNvSpPr txBox="1">
            <a:spLocks noChangeArrowheads="1"/>
          </p:cNvSpPr>
          <p:nvPr/>
        </p:nvSpPr>
        <p:spPr bwMode="auto">
          <a:xfrm>
            <a:off x="2855913" y="2967038"/>
            <a:ext cx="2424112" cy="1717675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200"/>
              <a:t>Add Friend Algorithm:</a:t>
            </a:r>
          </a:p>
          <a:p>
            <a:pPr eaLnBrk="1" hangingPunct="1"/>
            <a:endParaRPr lang="en-US" sz="600"/>
          </a:p>
          <a:p>
            <a:pPr eaLnBrk="1" hangingPunct="1"/>
            <a:r>
              <a:rPr lang="en-US" sz="1000"/>
              <a:t>1.  Look up each person’s #s</a:t>
            </a:r>
            <a:endParaRPr lang="en-US" sz="1000">
              <a:solidFill>
                <a:srgbClr val="6600CC"/>
              </a:solidFill>
            </a:endParaRPr>
          </a:p>
          <a:p>
            <a:pPr eaLnBrk="1" hangingPunct="1"/>
            <a:r>
              <a:rPr lang="en-US" sz="1000"/>
              <a:t>2. Stick a</a:t>
            </a:r>
            <a:r>
              <a:rPr lang="en-US" sz="1000">
                <a:solidFill>
                  <a:srgbClr val="6600CC"/>
                </a:solidFill>
              </a:rPr>
              <a:t> *</a:t>
            </a:r>
            <a:r>
              <a:rPr lang="en-US" sz="1000"/>
              <a:t> in grid[n1][n2]</a:t>
            </a:r>
          </a:p>
          <a:p>
            <a:pPr eaLnBrk="1" hangingPunct="1"/>
            <a:r>
              <a:rPr lang="en-US" sz="1000"/>
              <a:t>3. Stick a </a:t>
            </a:r>
            <a:r>
              <a:rPr lang="en-US" sz="1000">
                <a:solidFill>
                  <a:srgbClr val="6600CC"/>
                </a:solidFill>
              </a:rPr>
              <a:t>*</a:t>
            </a:r>
            <a:r>
              <a:rPr lang="en-US" sz="1000"/>
              <a:t> in grid[n2][n1]</a:t>
            </a:r>
          </a:p>
          <a:p>
            <a:pPr eaLnBrk="1" hangingPunct="1">
              <a:buFontTx/>
              <a:buChar char="•"/>
            </a:pPr>
            <a:endParaRPr lang="en-US" sz="1000"/>
          </a:p>
          <a:p>
            <a:pPr eaLnBrk="1" hangingPunct="1"/>
            <a:r>
              <a:rPr lang="en-US" sz="1200"/>
              <a:t>Friend-finding Algorithm </a:t>
            </a:r>
            <a:br>
              <a:rPr lang="en-US" sz="1200"/>
            </a:br>
            <a:endParaRPr lang="en-US" sz="600"/>
          </a:p>
          <a:p>
            <a:pPr eaLnBrk="1" hangingPunct="1"/>
            <a:r>
              <a:rPr lang="en-US" sz="1000"/>
              <a:t>1. Look up each person’s #s</a:t>
            </a:r>
            <a:endParaRPr lang="en-US" sz="1000">
              <a:solidFill>
                <a:srgbClr val="6600CC"/>
              </a:solidFill>
            </a:endParaRPr>
          </a:p>
          <a:p>
            <a:pPr eaLnBrk="1" hangingPunct="1"/>
            <a:r>
              <a:rPr lang="en-US" sz="1000"/>
              <a:t>2. Check grid[n1][n2] and grid[n2][n1]</a:t>
            </a:r>
          </a:p>
          <a:p>
            <a:pPr eaLnBrk="1" hangingPunct="1"/>
            <a:r>
              <a:rPr lang="en-US" sz="1000"/>
              <a:t>3. If we find a </a:t>
            </a:r>
            <a:r>
              <a:rPr lang="en-US" sz="1000">
                <a:solidFill>
                  <a:srgbClr val="6600CC"/>
                </a:solidFill>
              </a:rPr>
              <a:t>*</a:t>
            </a:r>
            <a:r>
              <a:rPr lang="en-US" sz="1000"/>
              <a:t>, they’re buddies!</a:t>
            </a:r>
          </a:p>
        </p:txBody>
      </p:sp>
      <p:sp>
        <p:nvSpPr>
          <p:cNvPr id="31967" name="Text Box 223"/>
          <p:cNvSpPr txBox="1">
            <a:spLocks noChangeArrowheads="1"/>
          </p:cNvSpPr>
          <p:nvPr/>
        </p:nvSpPr>
        <p:spPr bwMode="auto">
          <a:xfrm>
            <a:off x="5214938" y="3378200"/>
            <a:ext cx="55086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E9FFF1"/>
                </a:solidFill>
              </a:rPr>
              <a:t>+</a:t>
            </a:r>
          </a:p>
        </p:txBody>
      </p:sp>
      <p:sp>
        <p:nvSpPr>
          <p:cNvPr id="4" name="Text Box 220"/>
          <p:cNvSpPr txBox="1">
            <a:spLocks noChangeArrowheads="1"/>
          </p:cNvSpPr>
          <p:nvPr/>
        </p:nvSpPr>
        <p:spPr bwMode="auto">
          <a:xfrm>
            <a:off x="2846388" y="2968625"/>
            <a:ext cx="2827337" cy="1771650"/>
          </a:xfrm>
          <a:prstGeom prst="rect">
            <a:avLst/>
          </a:prstGeom>
          <a:solidFill>
            <a:srgbClr val="004846">
              <a:alpha val="850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/>
            <a:endParaRPr lang="en-US" sz="700"/>
          </a:p>
          <a:p>
            <a:pPr eaLnBrk="1" hangingPunct="1"/>
            <a:endParaRPr lang="en-US" sz="700"/>
          </a:p>
        </p:txBody>
      </p:sp>
      <p:sp>
        <p:nvSpPr>
          <p:cNvPr id="31965" name="AutoShape 221"/>
          <p:cNvSpPr>
            <a:spLocks noChangeArrowheads="1"/>
          </p:cNvSpPr>
          <p:nvPr/>
        </p:nvSpPr>
        <p:spPr bwMode="auto">
          <a:xfrm>
            <a:off x="3692525" y="1285875"/>
            <a:ext cx="2994025" cy="1568450"/>
          </a:xfrm>
          <a:prstGeom prst="wedgeRoundRectCallout">
            <a:avLst>
              <a:gd name="adj1" fmla="val -37963"/>
              <a:gd name="adj2" fmla="val 79046"/>
              <a:gd name="adj3" fmla="val 16667"/>
            </a:avLst>
          </a:prstGeom>
          <a:solidFill>
            <a:srgbClr val="FFF2E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rgbClr val="0000CC"/>
                </a:solidFill>
              </a:rPr>
              <a:t>I’m a set of </a:t>
            </a:r>
            <a:r>
              <a:rPr lang="en-US" sz="1800" u="sng" dirty="0">
                <a:solidFill>
                  <a:srgbClr val="0000CC"/>
                </a:solidFill>
              </a:rPr>
              <a:t>algorithms</a:t>
            </a:r>
            <a:r>
              <a:rPr lang="en-US" sz="1800" dirty="0">
                <a:solidFill>
                  <a:srgbClr val="0000CC"/>
                </a:solidFill>
              </a:rPr>
              <a:t>.</a:t>
            </a:r>
            <a:br>
              <a:rPr lang="en-US" sz="1800" dirty="0">
                <a:solidFill>
                  <a:srgbClr val="0000CC"/>
                </a:solidFill>
              </a:rPr>
            </a:br>
            <a:endParaRPr lang="en-US" sz="1000" dirty="0">
              <a:solidFill>
                <a:srgbClr val="0000CC"/>
              </a:solidFill>
            </a:endParaRPr>
          </a:p>
          <a:p>
            <a:pPr algn="ctr"/>
            <a:r>
              <a:rPr lang="en-US" sz="1800" dirty="0">
                <a:solidFill>
                  <a:srgbClr val="004846"/>
                </a:solidFill>
              </a:rPr>
              <a:t>No one outside of my ADT needs to </a:t>
            </a:r>
            <a:r>
              <a:rPr lang="en-US" sz="1800" dirty="0" smtClean="0">
                <a:solidFill>
                  <a:srgbClr val="004846"/>
                </a:solidFill>
              </a:rPr>
              <a:t>know </a:t>
            </a:r>
            <a:r>
              <a:rPr lang="en-US" sz="1800" dirty="0">
                <a:solidFill>
                  <a:srgbClr val="004846"/>
                </a:solidFill>
              </a:rPr>
              <a:t>how I work.</a:t>
            </a:r>
          </a:p>
        </p:txBody>
      </p:sp>
      <p:sp>
        <p:nvSpPr>
          <p:cNvPr id="31966" name="AutoShape 222"/>
          <p:cNvSpPr>
            <a:spLocks noChangeArrowheads="1"/>
          </p:cNvSpPr>
          <p:nvPr/>
        </p:nvSpPr>
        <p:spPr bwMode="auto">
          <a:xfrm>
            <a:off x="5548313" y="1298575"/>
            <a:ext cx="3362325" cy="1773238"/>
          </a:xfrm>
          <a:prstGeom prst="wedgeRoundRectCallout">
            <a:avLst>
              <a:gd name="adj1" fmla="val 991"/>
              <a:gd name="adj2" fmla="val 72560"/>
              <a:gd name="adj3" fmla="val 16667"/>
            </a:avLst>
          </a:prstGeom>
          <a:solidFill>
            <a:srgbClr val="FFF2E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rgbClr val="0000CC"/>
                </a:solidFill>
              </a:rPr>
              <a:t>I’m an </a:t>
            </a:r>
            <a:r>
              <a:rPr lang="en-US" sz="1800" u="sng" dirty="0">
                <a:solidFill>
                  <a:srgbClr val="0000CC"/>
                </a:solidFill>
              </a:rPr>
              <a:t>interface</a:t>
            </a:r>
            <a:r>
              <a:rPr lang="en-US" sz="1800" dirty="0">
                <a:solidFill>
                  <a:srgbClr val="0000CC"/>
                </a:solidFill>
              </a:rPr>
              <a:t>.</a:t>
            </a:r>
          </a:p>
          <a:p>
            <a:pPr algn="ctr"/>
            <a:endParaRPr lang="en-US" sz="1000" dirty="0">
              <a:solidFill>
                <a:srgbClr val="0000CC"/>
              </a:solidFill>
            </a:endParaRPr>
          </a:p>
          <a:p>
            <a:pPr algn="ctr"/>
            <a:r>
              <a:rPr lang="en-US" sz="1800" dirty="0">
                <a:solidFill>
                  <a:srgbClr val="004846"/>
                </a:solidFill>
              </a:rPr>
              <a:t>If someone wants to use this ADT, they must call these three functions to work with it.</a:t>
            </a:r>
          </a:p>
          <a:p>
            <a:pPr algn="ctr"/>
            <a:endParaRPr lang="en-US" sz="800" dirty="0">
              <a:solidFill>
                <a:srgbClr val="004846"/>
              </a:solidFill>
            </a:endParaRPr>
          </a:p>
        </p:txBody>
      </p:sp>
      <p:pic>
        <p:nvPicPr>
          <p:cNvPr id="31969" name="Picture 22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8" y="3327400"/>
            <a:ext cx="1674812" cy="143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961" name="Rectangle 217"/>
          <p:cNvSpPr>
            <a:spLocks noChangeArrowheads="1"/>
          </p:cNvSpPr>
          <p:nvPr/>
        </p:nvSpPr>
        <p:spPr bwMode="auto">
          <a:xfrm>
            <a:off x="225425" y="2889250"/>
            <a:ext cx="2613025" cy="1898650"/>
          </a:xfrm>
          <a:prstGeom prst="rect">
            <a:avLst/>
          </a:prstGeom>
          <a:solidFill>
            <a:srgbClr val="004846">
              <a:alpha val="83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964" name="AutoShape 220"/>
          <p:cNvSpPr>
            <a:spLocks noChangeArrowheads="1"/>
          </p:cNvSpPr>
          <p:nvPr/>
        </p:nvSpPr>
        <p:spPr bwMode="auto">
          <a:xfrm>
            <a:off x="612775" y="1487488"/>
            <a:ext cx="3860800" cy="1433512"/>
          </a:xfrm>
          <a:prstGeom prst="wedgeRoundRectCallout">
            <a:avLst>
              <a:gd name="adj1" fmla="val -39597"/>
              <a:gd name="adj2" fmla="val 76579"/>
              <a:gd name="adj3" fmla="val 16667"/>
            </a:avLst>
          </a:prstGeom>
          <a:solidFill>
            <a:srgbClr val="FFF2E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rgbClr val="0000CC"/>
                </a:solidFill>
              </a:rPr>
              <a:t>I’m a set of </a:t>
            </a:r>
            <a:r>
              <a:rPr lang="en-US" sz="1800" u="sng">
                <a:solidFill>
                  <a:srgbClr val="0000CC"/>
                </a:solidFill>
              </a:rPr>
              <a:t>data structures</a:t>
            </a:r>
            <a:r>
              <a:rPr lang="en-US" sz="1800">
                <a:solidFill>
                  <a:srgbClr val="0000CC"/>
                </a:solidFill>
              </a:rPr>
              <a:t>.</a:t>
            </a:r>
          </a:p>
          <a:p>
            <a:pPr algn="ctr"/>
            <a:endParaRPr lang="en-US" sz="1000">
              <a:solidFill>
                <a:srgbClr val="0000CC"/>
              </a:solidFill>
            </a:endParaRPr>
          </a:p>
          <a:p>
            <a:pPr algn="ctr"/>
            <a:r>
              <a:rPr lang="en-US" sz="1800">
                <a:solidFill>
                  <a:srgbClr val="0000CC"/>
                </a:solidFill>
              </a:rPr>
              <a:t> </a:t>
            </a:r>
            <a:r>
              <a:rPr lang="en-US" sz="1800">
                <a:solidFill>
                  <a:srgbClr val="004846"/>
                </a:solidFill>
              </a:rPr>
              <a:t>No one outside of my ADT needs to know what I look like!</a:t>
            </a:r>
          </a:p>
        </p:txBody>
      </p:sp>
      <p:sp>
        <p:nvSpPr>
          <p:cNvPr id="31970" name="Rectangle 226"/>
          <p:cNvSpPr>
            <a:spLocks noChangeArrowheads="1"/>
          </p:cNvSpPr>
          <p:nvPr/>
        </p:nvSpPr>
        <p:spPr bwMode="auto">
          <a:xfrm>
            <a:off x="1027113" y="5322888"/>
            <a:ext cx="712946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/>
              <a:t>The ADT provides an </a:t>
            </a:r>
            <a:r>
              <a:rPr lang="en-US" dirty="0">
                <a:solidFill>
                  <a:srgbClr val="FF0000"/>
                </a:solidFill>
              </a:rPr>
              <a:t>interface</a:t>
            </a:r>
            <a:r>
              <a:rPr lang="en-US" dirty="0"/>
              <a:t> (a simple set of functions) </a:t>
            </a:r>
            <a:br>
              <a:rPr lang="en-US" dirty="0"/>
            </a:br>
            <a:r>
              <a:rPr lang="en-US" dirty="0"/>
              <a:t>to enable the rest of the program </a:t>
            </a:r>
            <a:r>
              <a:rPr lang="en-US" dirty="0" smtClean="0"/>
              <a:t>to use </a:t>
            </a:r>
            <a:r>
              <a:rPr lang="en-US" dirty="0"/>
              <a:t>the ADT.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1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1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7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7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1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1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1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1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56" grpId="0" animBg="1"/>
      <p:bldP spid="24592" grpId="0" build="p"/>
      <p:bldP spid="24595" grpId="0"/>
      <p:bldP spid="177372" grpId="0" animBg="1"/>
      <p:bldP spid="31957" grpId="0"/>
      <p:bldP spid="31958" grpId="0"/>
      <p:bldP spid="2" grpId="0" uiExpand="1" build="p"/>
      <p:bldP spid="3" grpId="0" animBg="1"/>
      <p:bldP spid="31967" grpId="0"/>
      <p:bldP spid="4" grpId="0" animBg="1"/>
      <p:bldP spid="31965" grpId="0" animBg="1"/>
      <p:bldP spid="31965" grpId="1" animBg="1"/>
      <p:bldP spid="31966" grpId="0" animBg="1"/>
      <p:bldP spid="31966" grpId="1" animBg="1"/>
      <p:bldP spid="31961" grpId="0" animBg="1"/>
      <p:bldP spid="31964" grpId="0" animBg="1"/>
      <p:bldP spid="31964" grpId="1" animBg="1"/>
      <p:bldP spid="3197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4"/>
          <p:cNvSpPr>
            <a:spLocks noChangeArrowheads="1"/>
          </p:cNvSpPr>
          <p:nvPr/>
        </p:nvSpPr>
        <p:spPr bwMode="auto">
          <a:xfrm>
            <a:off x="76200" y="-190500"/>
            <a:ext cx="8991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3500"/>
              <a:t>ADTs in </a:t>
            </a:r>
            <a:r>
              <a:rPr lang="en-US" sz="3500">
                <a:solidFill>
                  <a:srgbClr val="6600CC"/>
                </a:solidFill>
              </a:rPr>
              <a:t>C++</a:t>
            </a:r>
            <a:endParaRPr lang="en-US" sz="3500"/>
          </a:p>
        </p:txBody>
      </p:sp>
      <p:sp>
        <p:nvSpPr>
          <p:cNvPr id="32771" name="Text Box 9"/>
          <p:cNvSpPr txBox="1">
            <a:spLocks noChangeArrowheads="1"/>
          </p:cNvSpPr>
          <p:nvPr/>
        </p:nvSpPr>
        <p:spPr bwMode="auto">
          <a:xfrm>
            <a:off x="150813" y="728663"/>
            <a:ext cx="882173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We can use </a:t>
            </a:r>
            <a:r>
              <a:rPr lang="en-US">
                <a:solidFill>
                  <a:srgbClr val="6600CC"/>
                </a:solidFill>
              </a:rPr>
              <a:t>C++ classes</a:t>
            </a:r>
            <a:r>
              <a:rPr lang="en-US"/>
              <a:t> to define ADTs in our C++ programs!</a:t>
            </a:r>
          </a:p>
          <a:p>
            <a:pPr algn="ctr" eaLnBrk="1" hangingPunct="1"/>
            <a:r>
              <a:rPr lang="en-US"/>
              <a:t>Each C++ class can hold </a:t>
            </a:r>
            <a:r>
              <a:rPr lang="en-US">
                <a:solidFill>
                  <a:srgbClr val="6600CC"/>
                </a:solidFill>
              </a:rPr>
              <a:t>algorithms</a:t>
            </a:r>
            <a:r>
              <a:rPr lang="en-US"/>
              <a:t>, </a:t>
            </a:r>
            <a:r>
              <a:rPr lang="en-US">
                <a:solidFill>
                  <a:srgbClr val="6600CC"/>
                </a:solidFill>
              </a:rPr>
              <a:t>data</a:t>
            </a:r>
            <a:r>
              <a:rPr lang="en-US"/>
              <a:t> and </a:t>
            </a:r>
            <a:r>
              <a:rPr lang="en-US">
                <a:solidFill>
                  <a:srgbClr val="6600CC"/>
                </a:solidFill>
              </a:rPr>
              <a:t>interface funcs</a:t>
            </a:r>
            <a:r>
              <a:rPr lang="en-US"/>
              <a:t>.</a:t>
            </a:r>
          </a:p>
        </p:txBody>
      </p:sp>
      <p:sp>
        <p:nvSpPr>
          <p:cNvPr id="32772" name="Rectangle 30"/>
          <p:cNvSpPr>
            <a:spLocks noChangeArrowheads="1"/>
          </p:cNvSpPr>
          <p:nvPr/>
        </p:nvSpPr>
        <p:spPr bwMode="auto">
          <a:xfrm>
            <a:off x="176213" y="1633538"/>
            <a:ext cx="4419600" cy="497681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800" dirty="0" err="1" smtClean="0"/>
              <a:t>int</a:t>
            </a:r>
            <a:r>
              <a:rPr lang="en-US" sz="1800" dirty="0" smtClean="0"/>
              <a:t> main</a:t>
            </a:r>
            <a:r>
              <a:rPr lang="en-US" sz="1800" dirty="0"/>
              <a:t>()</a:t>
            </a:r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FriendFinder</a:t>
            </a:r>
            <a:r>
              <a:rPr lang="en-US" sz="1800" dirty="0"/>
              <a:t> x;</a:t>
            </a:r>
          </a:p>
          <a:p>
            <a:endParaRPr lang="en-US" sz="1800" dirty="0"/>
          </a:p>
          <a:p>
            <a:r>
              <a:rPr lang="en-US" sz="1800" dirty="0"/>
              <a:t>   </a:t>
            </a:r>
            <a:r>
              <a:rPr lang="en-US" sz="1800" dirty="0" err="1"/>
              <a:t>x.</a:t>
            </a:r>
            <a:r>
              <a:rPr lang="en-US" sz="1800" dirty="0" err="1">
                <a:solidFill>
                  <a:srgbClr val="9900FF"/>
                </a:solidFill>
              </a:rPr>
              <a:t>BecomeFriends</a:t>
            </a:r>
            <a:r>
              <a:rPr lang="en-US" sz="1800" dirty="0"/>
              <a:t>(“Carey Nash”,</a:t>
            </a:r>
            <a:br>
              <a:rPr lang="en-US" sz="1800" dirty="0"/>
            </a:br>
            <a:r>
              <a:rPr lang="en-US" sz="1800" dirty="0"/>
              <a:t>                              ”Scott Wilhelm”); 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x.</a:t>
            </a:r>
            <a:r>
              <a:rPr lang="en-US" sz="1800" dirty="0" err="1">
                <a:solidFill>
                  <a:srgbClr val="9900FF"/>
                </a:solidFill>
              </a:rPr>
              <a:t>BecomeFriends</a:t>
            </a:r>
            <a:r>
              <a:rPr lang="en-US" sz="1800" dirty="0"/>
              <a:t>(“Jenny Oh”,</a:t>
            </a:r>
          </a:p>
          <a:p>
            <a:r>
              <a:rPr lang="en-US" sz="1800" dirty="0"/>
              <a:t>                              ”David Sun”);</a:t>
            </a:r>
          </a:p>
          <a:p>
            <a:r>
              <a:rPr lang="en-US" sz="1800" dirty="0"/>
              <a:t>   …</a:t>
            </a:r>
          </a:p>
          <a:p>
            <a:endParaRPr lang="en-US" sz="1800" dirty="0"/>
          </a:p>
          <a:p>
            <a:r>
              <a:rPr lang="en-US" sz="1800" dirty="0"/>
              <a:t>   string </a:t>
            </a:r>
            <a:r>
              <a:rPr lang="en-US" sz="1800" dirty="0" err="1"/>
              <a:t>userA</a:t>
            </a:r>
            <a:r>
              <a:rPr lang="en-US" sz="1800" dirty="0"/>
              <a:t>, </a:t>
            </a:r>
            <a:r>
              <a:rPr lang="en-US" sz="1800" dirty="0" err="1"/>
              <a:t>userB</a:t>
            </a:r>
            <a:r>
              <a:rPr lang="en-US" sz="1800" dirty="0"/>
              <a:t>;</a:t>
            </a:r>
          </a:p>
          <a:p>
            <a:endParaRPr lang="en-US" sz="1000" dirty="0"/>
          </a:p>
          <a:p>
            <a:r>
              <a:rPr lang="en-US" sz="1800" dirty="0"/>
              <a:t>   </a:t>
            </a:r>
            <a:r>
              <a:rPr lang="en-US" sz="1800" dirty="0" err="1"/>
              <a:t>cin</a:t>
            </a:r>
            <a:r>
              <a:rPr lang="en-US" sz="1800" dirty="0"/>
              <a:t> &gt;&gt; </a:t>
            </a:r>
            <a:r>
              <a:rPr lang="en-US" sz="1800" dirty="0" err="1"/>
              <a:t>userA</a:t>
            </a:r>
            <a:r>
              <a:rPr lang="en-US" sz="1800" dirty="0"/>
              <a:t> &gt;&gt; </a:t>
            </a:r>
            <a:r>
              <a:rPr lang="en-US" sz="1800" dirty="0" err="1"/>
              <a:t>userB</a:t>
            </a:r>
            <a:r>
              <a:rPr lang="en-US" sz="1800" dirty="0"/>
              <a:t>;</a:t>
            </a:r>
          </a:p>
          <a:p>
            <a:r>
              <a:rPr lang="en-US" sz="1800" dirty="0"/>
              <a:t>   if (</a:t>
            </a:r>
            <a:r>
              <a:rPr lang="en-US" sz="1800" dirty="0" err="1"/>
              <a:t>x.</a:t>
            </a:r>
            <a:r>
              <a:rPr lang="en-US" sz="1800" dirty="0" err="1">
                <a:solidFill>
                  <a:srgbClr val="9900FF"/>
                </a:solidFill>
              </a:rPr>
              <a:t>AreTheyFriends</a:t>
            </a:r>
            <a:r>
              <a:rPr lang="en-US" sz="1800" dirty="0"/>
              <a:t>(</a:t>
            </a:r>
            <a:r>
              <a:rPr lang="en-US" sz="1800" dirty="0" err="1"/>
              <a:t>userA</a:t>
            </a:r>
            <a:r>
              <a:rPr lang="en-US" sz="1800" dirty="0"/>
              <a:t>,</a:t>
            </a:r>
            <a:br>
              <a:rPr lang="en-US" sz="1800" dirty="0"/>
            </a:br>
            <a:r>
              <a:rPr lang="en-US" sz="1800" dirty="0"/>
              <a:t>                                    </a:t>
            </a:r>
            <a:r>
              <a:rPr lang="en-US" sz="1800" dirty="0" err="1"/>
              <a:t>userB</a:t>
            </a:r>
            <a:r>
              <a:rPr lang="en-US" sz="1800" dirty="0"/>
              <a:t>) == true)</a:t>
            </a:r>
          </a:p>
          <a:p>
            <a:r>
              <a:rPr lang="en-US" sz="1800" dirty="0"/>
              <a:t>      </a:t>
            </a:r>
            <a:r>
              <a:rPr lang="en-US" sz="1800" dirty="0" err="1"/>
              <a:t>cout</a:t>
            </a:r>
            <a:r>
              <a:rPr lang="en-US" sz="1800" dirty="0"/>
              <a:t> &lt;&lt; </a:t>
            </a:r>
            <a:r>
              <a:rPr lang="en-US" sz="1800" dirty="0" err="1"/>
              <a:t>userA</a:t>
            </a:r>
            <a:r>
              <a:rPr lang="en-US" sz="1800" dirty="0"/>
              <a:t> &lt;&lt; “ is friends with “ </a:t>
            </a:r>
            <a:br>
              <a:rPr lang="en-US" sz="1800" dirty="0"/>
            </a:br>
            <a:r>
              <a:rPr lang="en-US" sz="1800" dirty="0"/>
              <a:t>             &lt;&lt; </a:t>
            </a:r>
            <a:r>
              <a:rPr lang="en-US" sz="1800" dirty="0" err="1"/>
              <a:t>userB</a:t>
            </a:r>
            <a:r>
              <a:rPr lang="en-US" sz="1800" dirty="0"/>
              <a:t>;</a:t>
            </a:r>
          </a:p>
          <a:p>
            <a:r>
              <a:rPr lang="en-US" sz="1800" dirty="0"/>
              <a:t>}</a:t>
            </a:r>
          </a:p>
        </p:txBody>
      </p:sp>
      <p:sp>
        <p:nvSpPr>
          <p:cNvPr id="54303" name="Rectangle 31"/>
          <p:cNvSpPr>
            <a:spLocks noChangeArrowheads="1"/>
          </p:cNvSpPr>
          <p:nvPr/>
        </p:nvSpPr>
        <p:spPr bwMode="auto">
          <a:xfrm>
            <a:off x="4500563" y="1651000"/>
            <a:ext cx="4730750" cy="510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dirty="0"/>
              <a:t>Once we’ve defined our class, </a:t>
            </a:r>
            <a:br>
              <a:rPr lang="en-US" dirty="0"/>
            </a:br>
            <a:r>
              <a:rPr lang="en-US" dirty="0"/>
              <a:t>the rest of our program can use</a:t>
            </a:r>
            <a:br>
              <a:rPr lang="en-US" dirty="0"/>
            </a:br>
            <a:r>
              <a:rPr lang="en-US" dirty="0"/>
              <a:t>it trivially.</a:t>
            </a:r>
          </a:p>
          <a:p>
            <a:pPr algn="ctr"/>
            <a:endParaRPr lang="en-US" sz="2100" dirty="0"/>
          </a:p>
          <a:p>
            <a:pPr algn="ctr"/>
            <a:r>
              <a:rPr lang="en-US" sz="2100" dirty="0"/>
              <a:t>All our program needs to do is</a:t>
            </a:r>
            <a:br>
              <a:rPr lang="en-US" sz="2100" dirty="0"/>
            </a:br>
            <a:r>
              <a:rPr lang="en-US" sz="2100" dirty="0"/>
              <a:t>call the functions in our class’s</a:t>
            </a:r>
            <a:br>
              <a:rPr lang="en-US" sz="2100" dirty="0"/>
            </a:br>
            <a:r>
              <a:rPr lang="en-US" sz="2100" dirty="0"/>
              <a:t>public </a:t>
            </a:r>
            <a:r>
              <a:rPr lang="en-US" sz="2100" dirty="0">
                <a:solidFill>
                  <a:srgbClr val="7030A0"/>
                </a:solidFill>
              </a:rPr>
              <a:t>interface</a:t>
            </a:r>
            <a:r>
              <a:rPr lang="en-US" sz="2100" dirty="0"/>
              <a:t>!</a:t>
            </a:r>
          </a:p>
          <a:p>
            <a:pPr algn="ctr"/>
            <a:endParaRPr lang="en-US" sz="2100" dirty="0"/>
          </a:p>
          <a:p>
            <a:pPr algn="ctr"/>
            <a:r>
              <a:rPr lang="en-US" dirty="0"/>
              <a:t>And yet all of its underlying </a:t>
            </a:r>
            <a:r>
              <a:rPr lang="en-US" dirty="0">
                <a:solidFill>
                  <a:schemeClr val="accent2"/>
                </a:solidFill>
              </a:rPr>
              <a:t>data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structures</a:t>
            </a:r>
            <a:r>
              <a:rPr lang="en-US" dirty="0"/>
              <a:t> and </a:t>
            </a:r>
            <a:r>
              <a:rPr lang="en-US" dirty="0">
                <a:solidFill>
                  <a:schemeClr val="accent2"/>
                </a:solidFill>
              </a:rPr>
              <a:t>algorithms</a:t>
            </a:r>
            <a:r>
              <a:rPr lang="en-US" dirty="0"/>
              <a:t> are </a:t>
            </a:r>
            <a:r>
              <a:rPr lang="en-US" dirty="0">
                <a:solidFill>
                  <a:srgbClr val="006666"/>
                </a:solidFill>
              </a:rPr>
              <a:t>hidden</a:t>
            </a:r>
            <a:r>
              <a:rPr lang="en-US" dirty="0"/>
              <a:t>!</a:t>
            </a:r>
          </a:p>
          <a:p>
            <a:pPr algn="ctr"/>
            <a:endParaRPr lang="en-US" sz="1900" dirty="0"/>
          </a:p>
          <a:p>
            <a:pPr algn="ctr"/>
            <a:r>
              <a:rPr lang="en-US" dirty="0"/>
              <a:t>The rest of the program can ignore</a:t>
            </a:r>
            <a:br>
              <a:rPr lang="en-US" dirty="0"/>
            </a:br>
            <a:r>
              <a:rPr lang="en-US" dirty="0" smtClean="0"/>
              <a:t>the details of how </a:t>
            </a:r>
            <a:r>
              <a:rPr lang="en-US" dirty="0"/>
              <a:t>our class works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</a:t>
            </a:r>
            <a:r>
              <a:rPr lang="en-US" dirty="0"/>
              <a:t> </a:t>
            </a:r>
            <a:r>
              <a:rPr lang="en-US" dirty="0" smtClean="0"/>
              <a:t>just </a:t>
            </a:r>
            <a:r>
              <a:rPr lang="en-US" dirty="0"/>
              <a:t>use </a:t>
            </a:r>
            <a:r>
              <a:rPr lang="en-US" dirty="0" smtClean="0"/>
              <a:t>its </a:t>
            </a:r>
            <a:r>
              <a:rPr lang="en-US" dirty="0"/>
              <a:t>features!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This is the </a:t>
            </a:r>
            <a:r>
              <a:rPr lang="en-US" dirty="0">
                <a:solidFill>
                  <a:srgbClr val="006666"/>
                </a:solidFill>
              </a:rPr>
              <a:t>power</a:t>
            </a:r>
            <a:r>
              <a:rPr lang="en-US" dirty="0"/>
              <a:t> of the ADT/class!</a:t>
            </a:r>
          </a:p>
        </p:txBody>
      </p:sp>
      <p:sp>
        <p:nvSpPr>
          <p:cNvPr id="32774" name="Text Box 32"/>
          <p:cNvSpPr txBox="1">
            <a:spLocks noChangeArrowheads="1"/>
          </p:cNvSpPr>
          <p:nvPr/>
        </p:nvSpPr>
        <p:spPr bwMode="auto">
          <a:xfrm>
            <a:off x="2057400" y="2822575"/>
            <a:ext cx="274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/>
              <a:t> </a:t>
            </a:r>
          </a:p>
        </p:txBody>
      </p:sp>
      <p:sp>
        <p:nvSpPr>
          <p:cNvPr id="32775" name="Text Box 33"/>
          <p:cNvSpPr txBox="1">
            <a:spLocks noChangeArrowheads="1"/>
          </p:cNvSpPr>
          <p:nvPr/>
        </p:nvSpPr>
        <p:spPr bwMode="auto">
          <a:xfrm>
            <a:off x="4867275" y="2082800"/>
            <a:ext cx="274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/>
              <a:t> </a:t>
            </a:r>
          </a:p>
        </p:txBody>
      </p:sp>
      <p:sp>
        <p:nvSpPr>
          <p:cNvPr id="32776" name="Text Box 34"/>
          <p:cNvSpPr txBox="1">
            <a:spLocks noChangeArrowheads="1"/>
          </p:cNvSpPr>
          <p:nvPr/>
        </p:nvSpPr>
        <p:spPr bwMode="auto">
          <a:xfrm>
            <a:off x="5057775" y="3024188"/>
            <a:ext cx="274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/>
              <a:t> </a:t>
            </a:r>
          </a:p>
        </p:txBody>
      </p:sp>
      <p:sp>
        <p:nvSpPr>
          <p:cNvPr id="32777" name="Text Box 35"/>
          <p:cNvSpPr txBox="1">
            <a:spLocks noChangeArrowheads="1"/>
          </p:cNvSpPr>
          <p:nvPr/>
        </p:nvSpPr>
        <p:spPr bwMode="auto">
          <a:xfrm>
            <a:off x="2959100" y="5114925"/>
            <a:ext cx="274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/>
              <a:t> </a:t>
            </a:r>
          </a:p>
        </p:txBody>
      </p:sp>
      <p:cxnSp>
        <p:nvCxnSpPr>
          <p:cNvPr id="54308" name="AutoShape 36"/>
          <p:cNvCxnSpPr>
            <a:cxnSpLocks noChangeShapeType="1"/>
            <a:stCxn id="32775" idx="1"/>
            <a:endCxn id="32774" idx="0"/>
          </p:cNvCxnSpPr>
          <p:nvPr/>
        </p:nvCxnSpPr>
        <p:spPr bwMode="auto">
          <a:xfrm rot="10800000" flipV="1">
            <a:off x="2195513" y="2311400"/>
            <a:ext cx="2671762" cy="511175"/>
          </a:xfrm>
          <a:prstGeom prst="curvedConnector2">
            <a:avLst/>
          </a:prstGeom>
          <a:noFill/>
          <a:ln w="25400">
            <a:solidFill>
              <a:srgbClr val="80008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309" name="AutoShape 37"/>
          <p:cNvCxnSpPr>
            <a:cxnSpLocks noChangeShapeType="1"/>
            <a:stCxn id="32776" idx="1"/>
            <a:endCxn id="32777" idx="0"/>
          </p:cNvCxnSpPr>
          <p:nvPr/>
        </p:nvCxnSpPr>
        <p:spPr bwMode="auto">
          <a:xfrm rot="10800000" flipV="1">
            <a:off x="3097213" y="3252788"/>
            <a:ext cx="1960562" cy="1862137"/>
          </a:xfrm>
          <a:prstGeom prst="curvedConnector2">
            <a:avLst/>
          </a:prstGeom>
          <a:noFill/>
          <a:ln w="25400">
            <a:solidFill>
              <a:srgbClr val="80008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82" name="Rectangle 30"/>
          <p:cNvSpPr>
            <a:spLocks noChangeArrowheads="1"/>
          </p:cNvSpPr>
          <p:nvPr/>
        </p:nvSpPr>
        <p:spPr bwMode="auto">
          <a:xfrm>
            <a:off x="5175250" y="1579563"/>
            <a:ext cx="3921125" cy="458571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800" dirty="0"/>
              <a:t>// define a C++ class for friends</a:t>
            </a:r>
          </a:p>
          <a:p>
            <a:r>
              <a:rPr lang="en-US" sz="1800" dirty="0"/>
              <a:t>// (this is really an ADT!)</a:t>
            </a:r>
          </a:p>
          <a:p>
            <a:endParaRPr lang="en-US" sz="1000" dirty="0"/>
          </a:p>
          <a:p>
            <a:r>
              <a:rPr lang="en-US" sz="1800" dirty="0"/>
              <a:t>class </a:t>
            </a:r>
            <a:r>
              <a:rPr lang="en-US" sz="1800" dirty="0" err="1"/>
              <a:t>FriendFinder</a:t>
            </a:r>
            <a:endParaRPr lang="en-US" sz="1800" dirty="0"/>
          </a:p>
          <a:p>
            <a:r>
              <a:rPr lang="en-US" sz="1800" dirty="0" smtClean="0"/>
              <a:t>{</a:t>
            </a:r>
          </a:p>
          <a:p>
            <a:r>
              <a:rPr lang="en-US" sz="1800" dirty="0" smtClean="0">
                <a:solidFill>
                  <a:srgbClr val="FF0000"/>
                </a:solidFill>
              </a:rPr>
              <a:t>public:</a:t>
            </a:r>
            <a:endParaRPr lang="en-US" sz="1800" dirty="0">
              <a:solidFill>
                <a:srgbClr val="FF0000"/>
              </a:solidFill>
            </a:endParaRPr>
          </a:p>
          <a:p>
            <a:r>
              <a:rPr lang="en-US" sz="1800" dirty="0"/>
              <a:t> </a:t>
            </a:r>
          </a:p>
          <a:p>
            <a:r>
              <a:rPr lang="en-US" sz="1800" dirty="0"/>
              <a:t> 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 smtClean="0">
                <a:solidFill>
                  <a:srgbClr val="FF0000"/>
                </a:solidFill>
              </a:rPr>
              <a:t>private:</a:t>
            </a:r>
            <a:endParaRPr lang="en-US" sz="1800" dirty="0">
              <a:solidFill>
                <a:srgbClr val="FF0000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r>
              <a:rPr lang="en-US" sz="1800" dirty="0">
                <a:solidFill>
                  <a:srgbClr val="6600CC"/>
                </a:solidFill>
              </a:rPr>
              <a:t>   </a:t>
            </a:r>
          </a:p>
          <a:p>
            <a:r>
              <a:rPr lang="en-US" sz="1800" dirty="0">
                <a:solidFill>
                  <a:srgbClr val="6600CC"/>
                </a:solidFill>
              </a:rPr>
              <a:t>   </a:t>
            </a: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r>
              <a:rPr lang="en-US" sz="1800" dirty="0"/>
              <a:t>};</a:t>
            </a:r>
          </a:p>
        </p:txBody>
      </p:sp>
      <p:sp>
        <p:nvSpPr>
          <p:cNvPr id="32783" name="Rectangle 15"/>
          <p:cNvSpPr>
            <a:spLocks noChangeArrowheads="1"/>
          </p:cNvSpPr>
          <p:nvPr/>
        </p:nvSpPr>
        <p:spPr bwMode="auto">
          <a:xfrm>
            <a:off x="5241925" y="3121900"/>
            <a:ext cx="45720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dirty="0"/>
              <a:t> </a:t>
            </a:r>
            <a:r>
              <a:rPr lang="en-US" sz="1800" dirty="0">
                <a:solidFill>
                  <a:srgbClr val="6600CC"/>
                </a:solidFill>
              </a:rPr>
              <a:t>// our interface functions go here</a:t>
            </a:r>
          </a:p>
          <a:p>
            <a:r>
              <a:rPr lang="en-US" sz="1800" dirty="0"/>
              <a:t> void </a:t>
            </a:r>
            <a:r>
              <a:rPr lang="en-US" sz="1800" dirty="0" err="1"/>
              <a:t>BecomeFriends</a:t>
            </a:r>
            <a:r>
              <a:rPr lang="en-US" sz="1800" dirty="0"/>
              <a:t>(…);</a:t>
            </a:r>
          </a:p>
          <a:p>
            <a:r>
              <a:rPr lang="en-US" sz="1800" dirty="0"/>
              <a:t> void </a:t>
            </a:r>
            <a:r>
              <a:rPr lang="en-US" sz="1800" dirty="0" err="1"/>
              <a:t>AreTheyFriends</a:t>
            </a:r>
            <a:r>
              <a:rPr lang="en-US" sz="1800" dirty="0"/>
              <a:t>(…);</a:t>
            </a:r>
          </a:p>
          <a:p>
            <a:r>
              <a:rPr lang="en-US" sz="1800" dirty="0"/>
              <a:t>   ...</a:t>
            </a:r>
          </a:p>
        </p:txBody>
      </p:sp>
      <p:sp>
        <p:nvSpPr>
          <p:cNvPr id="32784" name="Rectangle 16"/>
          <p:cNvSpPr>
            <a:spLocks noChangeArrowheads="1"/>
          </p:cNvSpPr>
          <p:nvPr/>
        </p:nvSpPr>
        <p:spPr bwMode="auto">
          <a:xfrm>
            <a:off x="5322888" y="4545888"/>
            <a:ext cx="32448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// secret algorithms go here</a:t>
            </a:r>
          </a:p>
          <a:p>
            <a:r>
              <a:rPr lang="en-US" sz="1800" dirty="0">
                <a:solidFill>
                  <a:srgbClr val="6600CC"/>
                </a:solidFill>
              </a:rPr>
              <a:t>…</a:t>
            </a:r>
          </a:p>
        </p:txBody>
      </p:sp>
      <p:sp>
        <p:nvSpPr>
          <p:cNvPr id="32785" name="Rectangle 17"/>
          <p:cNvSpPr>
            <a:spLocks noChangeArrowheads="1"/>
          </p:cNvSpPr>
          <p:nvPr/>
        </p:nvSpPr>
        <p:spPr bwMode="auto">
          <a:xfrm>
            <a:off x="5260975" y="5240058"/>
            <a:ext cx="38068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// secret data structures go here</a:t>
            </a:r>
          </a:p>
          <a:p>
            <a:r>
              <a:rPr lang="en-US" sz="1800" dirty="0">
                <a:solidFill>
                  <a:srgbClr val="6600CC"/>
                </a:solidFill>
              </a:rPr>
              <a:t>…</a:t>
            </a:r>
          </a:p>
        </p:txBody>
      </p:sp>
      <p:pic>
        <p:nvPicPr>
          <p:cNvPr id="183336" name="Picture 40" descr="BS00365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1654175"/>
            <a:ext cx="121602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2255838" y="152400"/>
            <a:ext cx="3154362" cy="2111375"/>
            <a:chOff x="1421" y="96"/>
            <a:chExt cx="1987" cy="1330"/>
          </a:xfrm>
        </p:grpSpPr>
        <p:sp>
          <p:nvSpPr>
            <p:cNvPr id="32796" name="Rectangle 41"/>
            <p:cNvSpPr>
              <a:spLocks noChangeArrowheads="1"/>
            </p:cNvSpPr>
            <p:nvPr/>
          </p:nvSpPr>
          <p:spPr bwMode="auto">
            <a:xfrm>
              <a:off x="1421" y="96"/>
              <a:ext cx="1987" cy="133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grpSp>
          <p:nvGrpSpPr>
            <p:cNvPr id="32797" name="Group 42"/>
            <p:cNvGrpSpPr>
              <a:grpSpLocks/>
            </p:cNvGrpSpPr>
            <p:nvPr/>
          </p:nvGrpSpPr>
          <p:grpSpPr bwMode="auto">
            <a:xfrm>
              <a:off x="1445" y="452"/>
              <a:ext cx="1890" cy="928"/>
              <a:chOff x="135" y="1451"/>
              <a:chExt cx="1890" cy="928"/>
            </a:xfrm>
          </p:grpSpPr>
          <p:sp>
            <p:nvSpPr>
              <p:cNvPr id="32798" name="Text Box 43"/>
              <p:cNvSpPr txBox="1">
                <a:spLocks noChangeArrowheads="1"/>
              </p:cNvSpPr>
              <p:nvPr/>
            </p:nvSpPr>
            <p:spPr bwMode="auto">
              <a:xfrm>
                <a:off x="135" y="1452"/>
                <a:ext cx="969" cy="757"/>
              </a:xfrm>
              <a:prstGeom prst="rect">
                <a:avLst/>
              </a:prstGeom>
              <a:solidFill>
                <a:srgbClr val="FFFFE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en-US" sz="800" u="sng">
                    <a:solidFill>
                      <a:srgbClr val="800000"/>
                    </a:solidFill>
                  </a:rPr>
                  <a:t>User</a:t>
                </a:r>
                <a:r>
                  <a:rPr lang="en-US" sz="800" u="sng"/>
                  <a:t> 	</a:t>
                </a:r>
                <a:r>
                  <a:rPr lang="en-US" sz="800" u="sng">
                    <a:solidFill>
                      <a:srgbClr val="006666"/>
                    </a:solidFill>
                  </a:rPr>
                  <a:t>Number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Carey Nash</a:t>
                </a:r>
                <a:r>
                  <a:rPr lang="en-US" sz="800"/>
                  <a:t> 	</a:t>
                </a:r>
                <a:r>
                  <a:rPr lang="en-US" sz="800">
                    <a:solidFill>
                      <a:srgbClr val="006666"/>
                    </a:solidFill>
                  </a:rPr>
                  <a:t>0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Scott Wilhelm</a:t>
                </a:r>
                <a:r>
                  <a:rPr lang="en-US" sz="800">
                    <a:solidFill>
                      <a:srgbClr val="006666"/>
                    </a:solidFill>
                  </a:rPr>
                  <a:t>	1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David Smallberg</a:t>
                </a:r>
                <a:r>
                  <a:rPr lang="en-US" sz="800">
                    <a:solidFill>
                      <a:srgbClr val="006666"/>
                    </a:solidFill>
                  </a:rPr>
                  <a:t>	2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Danny Hsu</a:t>
                </a:r>
                <a:r>
                  <a:rPr lang="en-US" sz="800"/>
                  <a:t> 	</a:t>
                </a:r>
                <a:r>
                  <a:rPr lang="en-US" sz="800">
                    <a:solidFill>
                      <a:srgbClr val="006666"/>
                    </a:solidFill>
                  </a:rPr>
                  <a:t>3</a:t>
                </a:r>
                <a:r>
                  <a:rPr lang="en-US" sz="800"/>
                  <a:t/>
                </a:r>
                <a:br>
                  <a:rPr lang="en-US" sz="800"/>
                </a:br>
                <a:r>
                  <a:rPr lang="en-US" sz="800">
                    <a:solidFill>
                      <a:srgbClr val="800000"/>
                    </a:solidFill>
                  </a:rPr>
                  <a:t>Jenny</a:t>
                </a:r>
                <a:r>
                  <a:rPr lang="en-US" sz="800"/>
                  <a:t> </a:t>
                </a:r>
                <a:r>
                  <a:rPr lang="en-US" sz="800">
                    <a:solidFill>
                      <a:srgbClr val="800000"/>
                    </a:solidFill>
                  </a:rPr>
                  <a:t>Oh</a:t>
                </a:r>
                <a:r>
                  <a:rPr lang="en-US" sz="800">
                    <a:solidFill>
                      <a:srgbClr val="006666"/>
                    </a:solidFill>
                  </a:rPr>
                  <a:t>	4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Rich</a:t>
                </a:r>
                <a:r>
                  <a:rPr lang="en-US" sz="800"/>
                  <a:t> </a:t>
                </a:r>
                <a:r>
                  <a:rPr lang="en-US" sz="800">
                    <a:solidFill>
                      <a:srgbClr val="800000"/>
                    </a:solidFill>
                  </a:rPr>
                  <a:t>Lim</a:t>
                </a:r>
                <a:r>
                  <a:rPr lang="en-US" sz="800">
                    <a:solidFill>
                      <a:srgbClr val="006666"/>
                    </a:solidFill>
                  </a:rPr>
                  <a:t>	5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David</a:t>
                </a:r>
                <a:r>
                  <a:rPr lang="en-US" sz="800"/>
                  <a:t> </a:t>
                </a:r>
                <a:r>
                  <a:rPr lang="en-US" sz="800">
                    <a:solidFill>
                      <a:srgbClr val="800000"/>
                    </a:solidFill>
                  </a:rPr>
                  <a:t>Sun</a:t>
                </a:r>
                <a:r>
                  <a:rPr lang="en-US" sz="800">
                    <a:solidFill>
                      <a:srgbClr val="006666"/>
                    </a:solidFill>
                  </a:rPr>
                  <a:t>	6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…</a:t>
                </a:r>
                <a:endParaRPr lang="en-US" sz="800">
                  <a:solidFill>
                    <a:srgbClr val="006666"/>
                  </a:solidFill>
                </a:endParaRPr>
              </a:p>
            </p:txBody>
          </p:sp>
          <p:pic>
            <p:nvPicPr>
              <p:cNvPr id="32799" name="Picture 44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0" y="1451"/>
                <a:ext cx="895" cy="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800" name="Text Box 45"/>
              <p:cNvSpPr txBox="1">
                <a:spLocks noChangeArrowheads="1"/>
              </p:cNvSpPr>
              <p:nvPr/>
            </p:nvSpPr>
            <p:spPr bwMode="auto">
              <a:xfrm>
                <a:off x="397" y="2007"/>
                <a:ext cx="1429" cy="372"/>
              </a:xfrm>
              <a:prstGeom prst="rect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marL="457200" indent="-4572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en-US" sz="800"/>
                  <a:t>Friend-finding Algorithm:</a:t>
                </a:r>
              </a:p>
              <a:p>
                <a:pPr eaLnBrk="1" hangingPunct="1"/>
                <a:r>
                  <a:rPr lang="en-US" sz="800"/>
                  <a:t>1. Look up their numbers </a:t>
                </a:r>
                <a:r>
                  <a:rPr lang="en-US" sz="800">
                    <a:solidFill>
                      <a:srgbClr val="6600CC"/>
                    </a:solidFill>
                  </a:rPr>
                  <a:t>A</a:t>
                </a:r>
                <a:r>
                  <a:rPr lang="en-US" sz="800"/>
                  <a:t>, </a:t>
                </a:r>
                <a:r>
                  <a:rPr lang="en-US" sz="800">
                    <a:solidFill>
                      <a:srgbClr val="6600CC"/>
                    </a:solidFill>
                  </a:rPr>
                  <a:t>B</a:t>
                </a:r>
              </a:p>
              <a:p>
                <a:pPr eaLnBrk="1" hangingPunct="1"/>
                <a:r>
                  <a:rPr lang="en-US" sz="800"/>
                  <a:t>2. Check (</a:t>
                </a:r>
                <a:r>
                  <a:rPr lang="en-US" sz="800">
                    <a:solidFill>
                      <a:srgbClr val="6600CC"/>
                    </a:solidFill>
                  </a:rPr>
                  <a:t>A</a:t>
                </a:r>
                <a:r>
                  <a:rPr lang="en-US" sz="800"/>
                  <a:t>,</a:t>
                </a:r>
                <a:r>
                  <a:rPr lang="en-US" sz="800">
                    <a:solidFill>
                      <a:srgbClr val="6600CC"/>
                    </a:solidFill>
                  </a:rPr>
                  <a:t>B</a:t>
                </a:r>
                <a:r>
                  <a:rPr lang="en-US" sz="800"/>
                  <a:t>) </a:t>
                </a:r>
                <a:r>
                  <a:rPr lang="en-US" sz="800" i="1"/>
                  <a:t>or</a:t>
                </a:r>
                <a:r>
                  <a:rPr lang="en-US" sz="800"/>
                  <a:t> (</a:t>
                </a:r>
                <a:r>
                  <a:rPr lang="en-US" sz="800">
                    <a:solidFill>
                      <a:srgbClr val="6600CC"/>
                    </a:solidFill>
                  </a:rPr>
                  <a:t>B</a:t>
                </a:r>
                <a:r>
                  <a:rPr lang="en-US" sz="800"/>
                  <a:t>,</a:t>
                </a:r>
                <a:r>
                  <a:rPr lang="en-US" sz="800">
                    <a:solidFill>
                      <a:srgbClr val="6600CC"/>
                    </a:solidFill>
                  </a:rPr>
                  <a:t>A</a:t>
                </a:r>
                <a:r>
                  <a:rPr lang="en-US" sz="800"/>
                  <a:t>) in our array</a:t>
                </a:r>
              </a:p>
              <a:p>
                <a:pPr eaLnBrk="1" hangingPunct="1"/>
                <a:r>
                  <a:rPr lang="en-US" sz="800"/>
                  <a:t>3. If we find a </a:t>
                </a:r>
                <a:r>
                  <a:rPr lang="en-US" sz="800">
                    <a:solidFill>
                      <a:srgbClr val="6600CC"/>
                    </a:solidFill>
                  </a:rPr>
                  <a:t>*</a:t>
                </a:r>
                <a:r>
                  <a:rPr lang="en-US" sz="800"/>
                  <a:t>, they’re buddies!</a:t>
                </a:r>
              </a:p>
            </p:txBody>
          </p:sp>
        </p:grpSp>
        <p:pic>
          <p:nvPicPr>
            <p:cNvPr id="32801" name="Picture 4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" y="146"/>
              <a:ext cx="858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3346" name="Rectangle 50"/>
          <p:cNvSpPr>
            <a:spLocks noChangeArrowheads="1"/>
          </p:cNvSpPr>
          <p:nvPr/>
        </p:nvSpPr>
        <p:spPr bwMode="auto">
          <a:xfrm>
            <a:off x="2286000" y="609600"/>
            <a:ext cx="3108325" cy="1638300"/>
          </a:xfrm>
          <a:prstGeom prst="rect">
            <a:avLst/>
          </a:prstGeom>
          <a:solidFill>
            <a:schemeClr val="accent1">
              <a:alpha val="7803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2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2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2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2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2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27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27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2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2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4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4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54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4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4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54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4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4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83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43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43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43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43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2" grpId="0" animBg="1"/>
      <p:bldP spid="54303" grpId="0" uiExpand="1" build="p"/>
      <p:bldP spid="32782" grpId="0" animBg="1"/>
      <p:bldP spid="32782" grpId="1" animBg="1"/>
      <p:bldP spid="32783" grpId="0"/>
      <p:bldP spid="32783" grpId="1"/>
      <p:bldP spid="32784" grpId="0"/>
      <p:bldP spid="32784" grpId="1"/>
      <p:bldP spid="32785" grpId="0"/>
      <p:bldP spid="32785" grpId="1"/>
      <p:bldP spid="18334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Who Am I?</a:t>
            </a:r>
          </a:p>
        </p:txBody>
      </p:sp>
      <p:sp>
        <p:nvSpPr>
          <p:cNvPr id="4099" name="Text Box 7"/>
          <p:cNvSpPr txBox="1">
            <a:spLocks noChangeArrowheads="1"/>
          </p:cNvSpPr>
          <p:nvPr/>
        </p:nvSpPr>
        <p:spPr bwMode="auto">
          <a:xfrm>
            <a:off x="4991100" y="990600"/>
            <a:ext cx="4267200" cy="597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 b="1" dirty="0">
                <a:solidFill>
                  <a:srgbClr val="008080"/>
                </a:solidFill>
              </a:rPr>
              <a:t>Carey </a:t>
            </a:r>
            <a:r>
              <a:rPr lang="en-US" sz="2200" b="1" dirty="0" err="1">
                <a:solidFill>
                  <a:srgbClr val="008080"/>
                </a:solidFill>
              </a:rPr>
              <a:t>Nachenberg</a:t>
            </a:r>
            <a:endParaRPr lang="en-US" sz="2200" b="1" dirty="0">
              <a:solidFill>
                <a:srgbClr val="008080"/>
              </a:solidFill>
            </a:endParaRPr>
          </a:p>
          <a:p>
            <a:pPr eaLnBrk="1" hangingPunct="1"/>
            <a:endParaRPr lang="en-US" sz="2200" b="1" dirty="0">
              <a:solidFill>
                <a:srgbClr val="008080"/>
              </a:solidFill>
            </a:endParaRPr>
          </a:p>
          <a:p>
            <a:pPr eaLnBrk="1" hangingPunct="1"/>
            <a:r>
              <a:rPr lang="en-US" dirty="0"/>
              <a:t>Age:	  </a:t>
            </a:r>
            <a:r>
              <a:rPr lang="en-US" dirty="0" smtClean="0">
                <a:solidFill>
                  <a:srgbClr val="6600CC"/>
                </a:solidFill>
              </a:rPr>
              <a:t>44 </a:t>
            </a:r>
            <a:endParaRPr lang="en-US" sz="2200" dirty="0">
              <a:solidFill>
                <a:srgbClr val="6600CC"/>
              </a:solidFill>
            </a:endParaRPr>
          </a:p>
          <a:p>
            <a:pPr eaLnBrk="1" hangingPunct="1"/>
            <a:endParaRPr lang="en-US" sz="1000" dirty="0">
              <a:solidFill>
                <a:srgbClr val="6600CC"/>
              </a:solidFill>
            </a:endParaRPr>
          </a:p>
          <a:p>
            <a:pPr eaLnBrk="1" hangingPunct="1"/>
            <a:r>
              <a:rPr lang="en-US" sz="2200" dirty="0"/>
              <a:t>School: </a:t>
            </a:r>
            <a:r>
              <a:rPr lang="en-US" sz="2200" dirty="0">
                <a:solidFill>
                  <a:srgbClr val="6600CC"/>
                </a:solidFill>
              </a:rPr>
              <a:t>BS, MS (</a:t>
            </a:r>
            <a:r>
              <a:rPr lang="en-US" sz="2200" dirty="0">
                <a:solidFill>
                  <a:srgbClr val="FF0066"/>
                </a:solidFill>
              </a:rPr>
              <a:t>No PhD!</a:t>
            </a:r>
            <a:r>
              <a:rPr lang="en-US" sz="2200" dirty="0">
                <a:solidFill>
                  <a:srgbClr val="6600CC"/>
                </a:solidFill>
              </a:rPr>
              <a:t>)</a:t>
            </a:r>
            <a:br>
              <a:rPr lang="en-US" sz="2200" dirty="0">
                <a:solidFill>
                  <a:srgbClr val="6600CC"/>
                </a:solidFill>
              </a:rPr>
            </a:br>
            <a:r>
              <a:rPr lang="en-US" sz="2200" dirty="0">
                <a:solidFill>
                  <a:srgbClr val="6600CC"/>
                </a:solidFill>
              </a:rPr>
              <a:t>  	  in CS/E, UCLA ’95</a:t>
            </a:r>
          </a:p>
          <a:p>
            <a:pPr eaLnBrk="1" hangingPunct="1"/>
            <a:endParaRPr lang="en-US" sz="2200" dirty="0">
              <a:solidFill>
                <a:srgbClr val="6600CC"/>
              </a:solidFill>
            </a:endParaRPr>
          </a:p>
          <a:p>
            <a:pPr eaLnBrk="1" hangingPunct="1"/>
            <a:r>
              <a:rPr lang="en-US" sz="2200" dirty="0"/>
              <a:t>Work: </a:t>
            </a:r>
            <a:r>
              <a:rPr lang="en-US" sz="1800" dirty="0">
                <a:solidFill>
                  <a:srgbClr val="6600CC"/>
                </a:solidFill>
              </a:rPr>
              <a:t>UCLA:        </a:t>
            </a:r>
            <a:r>
              <a:rPr lang="en-US" sz="1800" dirty="0">
                <a:solidFill>
                  <a:srgbClr val="006666"/>
                </a:solidFill>
              </a:rPr>
              <a:t>Adjunct Prof</a:t>
            </a:r>
          </a:p>
          <a:p>
            <a:pPr eaLnBrk="1" hangingPunct="1"/>
            <a:r>
              <a:rPr lang="en-US" sz="1800" dirty="0">
                <a:solidFill>
                  <a:srgbClr val="6600CC"/>
                </a:solidFill>
              </a:rPr>
              <a:t>	Symantec: </a:t>
            </a:r>
            <a:r>
              <a:rPr lang="en-US" sz="1800" dirty="0">
                <a:solidFill>
                  <a:srgbClr val="006666"/>
                </a:solidFill>
              </a:rPr>
              <a:t>Vice President</a:t>
            </a:r>
          </a:p>
          <a:p>
            <a:pPr eaLnBrk="1" hangingPunct="1"/>
            <a:r>
              <a:rPr lang="en-US" sz="2200" dirty="0">
                <a:solidFill>
                  <a:srgbClr val="6600CC"/>
                </a:solidFill>
              </a:rPr>
              <a:t>	</a:t>
            </a:r>
          </a:p>
          <a:p>
            <a:pPr eaLnBrk="1" hangingPunct="1"/>
            <a:r>
              <a:rPr lang="en-US" sz="2200" dirty="0"/>
              <a:t>Hobbies: </a:t>
            </a:r>
            <a:r>
              <a:rPr lang="en-US" sz="2200" dirty="0">
                <a:solidFill>
                  <a:srgbClr val="6600CC"/>
                </a:solidFill>
              </a:rPr>
              <a:t>Rock climbing, </a:t>
            </a:r>
            <a:br>
              <a:rPr lang="en-US" sz="2200" dirty="0">
                <a:solidFill>
                  <a:srgbClr val="6600CC"/>
                </a:solidFill>
              </a:rPr>
            </a:br>
            <a:r>
              <a:rPr lang="en-US" sz="2200" dirty="0">
                <a:solidFill>
                  <a:srgbClr val="6600CC"/>
                </a:solidFill>
              </a:rPr>
              <a:t>	   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2200" dirty="0" smtClean="0">
                <a:solidFill>
                  <a:srgbClr val="6600CC"/>
                </a:solidFill>
              </a:rPr>
              <a:t>weight training, 	  	    teaching CS,</a:t>
            </a:r>
            <a:br>
              <a:rPr lang="en-US" sz="2200" dirty="0" smtClean="0">
                <a:solidFill>
                  <a:srgbClr val="6600CC"/>
                </a:solidFill>
              </a:rPr>
            </a:br>
            <a:r>
              <a:rPr lang="en-US" sz="2200" dirty="0" smtClean="0">
                <a:solidFill>
                  <a:srgbClr val="6600CC"/>
                </a:solidFill>
              </a:rPr>
              <a:t>	    writing novels!</a:t>
            </a:r>
            <a:endParaRPr lang="en-US" sz="2200" dirty="0">
              <a:solidFill>
                <a:srgbClr val="6600CC"/>
              </a:solidFill>
            </a:endParaRPr>
          </a:p>
          <a:p>
            <a:pPr eaLnBrk="1" hangingPunct="1"/>
            <a:endParaRPr lang="en-US" sz="2200" dirty="0">
              <a:solidFill>
                <a:srgbClr val="6600CC"/>
              </a:solidFill>
            </a:endParaRPr>
          </a:p>
          <a:p>
            <a:pPr eaLnBrk="1" hangingPunct="1"/>
            <a:r>
              <a:rPr lang="en-US" sz="2200" dirty="0"/>
              <a:t>My goal: </a:t>
            </a:r>
            <a:r>
              <a:rPr lang="en-US" sz="2200" dirty="0">
                <a:solidFill>
                  <a:srgbClr val="6600CC"/>
                </a:solidFill>
              </a:rPr>
              <a:t>To get </a:t>
            </a:r>
            <a:r>
              <a:rPr lang="en-US" sz="2200" dirty="0">
                <a:solidFill>
                  <a:schemeClr val="accent2"/>
                </a:solidFill>
              </a:rPr>
              <a:t>you </a:t>
            </a:r>
            <a:r>
              <a:rPr lang="en-US" sz="2200" i="1" dirty="0">
                <a:solidFill>
                  <a:srgbClr val="6600CC"/>
                </a:solidFill>
              </a:rPr>
              <a:t>excited </a:t>
            </a:r>
            <a:br>
              <a:rPr lang="en-US" sz="2200" i="1" dirty="0">
                <a:solidFill>
                  <a:srgbClr val="6600CC"/>
                </a:solidFill>
              </a:rPr>
            </a:br>
            <a:r>
              <a:rPr lang="en-US" sz="2200" i="1" dirty="0">
                <a:solidFill>
                  <a:srgbClr val="6600CC"/>
                </a:solidFill>
              </a:rPr>
              <a:t>              </a:t>
            </a:r>
            <a:r>
              <a:rPr lang="en-US" sz="2200" dirty="0">
                <a:solidFill>
                  <a:srgbClr val="6600CC"/>
                </a:solidFill>
              </a:rPr>
              <a:t>about programming!</a:t>
            </a:r>
          </a:p>
          <a:p>
            <a:pPr eaLnBrk="1" hangingPunct="1"/>
            <a:endParaRPr lang="en-US" sz="2200" dirty="0">
              <a:solidFill>
                <a:srgbClr val="6600CC"/>
              </a:solidFill>
            </a:endParaRPr>
          </a:p>
        </p:txBody>
      </p:sp>
      <p:pic>
        <p:nvPicPr>
          <p:cNvPr id="4101" name="Picture 1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0"/>
          <a:stretch/>
        </p:blipFill>
        <p:spPr bwMode="auto">
          <a:xfrm>
            <a:off x="623279" y="3687974"/>
            <a:ext cx="2237297" cy="277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75" y="803168"/>
            <a:ext cx="2548907" cy="22652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871" y="2167663"/>
            <a:ext cx="1533091" cy="236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7" name="Rectangle 4"/>
          <p:cNvSpPr>
            <a:spLocks noChangeArrowheads="1"/>
          </p:cNvSpPr>
          <p:nvPr/>
        </p:nvSpPr>
        <p:spPr bwMode="auto">
          <a:xfrm>
            <a:off x="76200" y="-190500"/>
            <a:ext cx="8991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3500"/>
              <a:t>ADTs in </a:t>
            </a:r>
            <a:r>
              <a:rPr lang="en-US" sz="3500">
                <a:solidFill>
                  <a:srgbClr val="6600CC"/>
                </a:solidFill>
              </a:rPr>
              <a:t>C++</a:t>
            </a:r>
            <a:endParaRPr lang="en-US" sz="3500"/>
          </a:p>
        </p:txBody>
      </p:sp>
      <p:sp>
        <p:nvSpPr>
          <p:cNvPr id="35843" name="Rectangle 5"/>
          <p:cNvSpPr>
            <a:spLocks noChangeArrowheads="1"/>
          </p:cNvSpPr>
          <p:nvPr/>
        </p:nvSpPr>
        <p:spPr bwMode="auto">
          <a:xfrm>
            <a:off x="176213" y="1633538"/>
            <a:ext cx="4419600" cy="497681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800" dirty="0" err="1" smtClean="0"/>
              <a:t>int</a:t>
            </a:r>
            <a:r>
              <a:rPr lang="en-US" sz="1800" dirty="0" smtClean="0"/>
              <a:t> main</a:t>
            </a:r>
            <a:r>
              <a:rPr lang="en-US" sz="1800" dirty="0"/>
              <a:t>()</a:t>
            </a:r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FriendFinder</a:t>
            </a:r>
            <a:r>
              <a:rPr lang="en-US" sz="1800" dirty="0"/>
              <a:t> x;</a:t>
            </a:r>
          </a:p>
          <a:p>
            <a:endParaRPr lang="en-US" sz="1800" dirty="0"/>
          </a:p>
          <a:p>
            <a:r>
              <a:rPr lang="en-US" sz="1800" dirty="0"/>
              <a:t>   </a:t>
            </a:r>
            <a:r>
              <a:rPr lang="en-US" sz="1800" dirty="0" err="1"/>
              <a:t>x.</a:t>
            </a:r>
            <a:r>
              <a:rPr lang="en-US" sz="1800" dirty="0" err="1">
                <a:solidFill>
                  <a:srgbClr val="9900FF"/>
                </a:solidFill>
              </a:rPr>
              <a:t>BecomeFriends</a:t>
            </a:r>
            <a:r>
              <a:rPr lang="en-US" sz="1800" dirty="0"/>
              <a:t>(“Carey Nash”,</a:t>
            </a:r>
            <a:br>
              <a:rPr lang="en-US" sz="1800" dirty="0"/>
            </a:br>
            <a:r>
              <a:rPr lang="en-US" sz="1800" dirty="0"/>
              <a:t>                              ”Scott Wilhelm”); 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x.</a:t>
            </a:r>
            <a:r>
              <a:rPr lang="en-US" sz="1800" dirty="0" err="1">
                <a:solidFill>
                  <a:srgbClr val="9900FF"/>
                </a:solidFill>
              </a:rPr>
              <a:t>BecomeFriends</a:t>
            </a:r>
            <a:r>
              <a:rPr lang="en-US" sz="1800" dirty="0"/>
              <a:t>(“Jenny Oh”,</a:t>
            </a:r>
          </a:p>
          <a:p>
            <a:r>
              <a:rPr lang="en-US" sz="1800" dirty="0"/>
              <a:t>                              ”David Sun”);</a:t>
            </a:r>
          </a:p>
          <a:p>
            <a:r>
              <a:rPr lang="en-US" sz="1800" dirty="0"/>
              <a:t>   …</a:t>
            </a:r>
          </a:p>
          <a:p>
            <a:endParaRPr lang="en-US" sz="1800" dirty="0"/>
          </a:p>
          <a:p>
            <a:r>
              <a:rPr lang="en-US" sz="1800" dirty="0"/>
              <a:t>   string </a:t>
            </a:r>
            <a:r>
              <a:rPr lang="en-US" sz="1800" dirty="0" err="1"/>
              <a:t>userA</a:t>
            </a:r>
            <a:r>
              <a:rPr lang="en-US" sz="1800" dirty="0"/>
              <a:t>, </a:t>
            </a:r>
            <a:r>
              <a:rPr lang="en-US" sz="1800" dirty="0" err="1"/>
              <a:t>userB</a:t>
            </a:r>
            <a:r>
              <a:rPr lang="en-US" sz="1800" dirty="0"/>
              <a:t>;</a:t>
            </a:r>
          </a:p>
          <a:p>
            <a:endParaRPr lang="en-US" sz="1000" dirty="0"/>
          </a:p>
          <a:p>
            <a:r>
              <a:rPr lang="en-US" sz="1800" dirty="0"/>
              <a:t>   </a:t>
            </a:r>
            <a:r>
              <a:rPr lang="en-US" sz="1800" dirty="0" err="1"/>
              <a:t>cin</a:t>
            </a:r>
            <a:r>
              <a:rPr lang="en-US" sz="1800" dirty="0"/>
              <a:t> &gt;&gt; </a:t>
            </a:r>
            <a:r>
              <a:rPr lang="en-US" sz="1800" dirty="0" err="1"/>
              <a:t>userA</a:t>
            </a:r>
            <a:r>
              <a:rPr lang="en-US" sz="1800" dirty="0"/>
              <a:t> &gt;&gt; </a:t>
            </a:r>
            <a:r>
              <a:rPr lang="en-US" sz="1800" dirty="0" err="1"/>
              <a:t>userB</a:t>
            </a:r>
            <a:r>
              <a:rPr lang="en-US" sz="1800" dirty="0"/>
              <a:t>;</a:t>
            </a:r>
          </a:p>
          <a:p>
            <a:r>
              <a:rPr lang="en-US" sz="1800" dirty="0"/>
              <a:t>   if (</a:t>
            </a:r>
            <a:r>
              <a:rPr lang="en-US" sz="1800" dirty="0" err="1"/>
              <a:t>x.</a:t>
            </a:r>
            <a:r>
              <a:rPr lang="en-US" sz="1800" dirty="0" err="1">
                <a:solidFill>
                  <a:srgbClr val="9900FF"/>
                </a:solidFill>
              </a:rPr>
              <a:t>AreTheyFriends</a:t>
            </a:r>
            <a:r>
              <a:rPr lang="en-US" sz="1800" dirty="0"/>
              <a:t>(</a:t>
            </a:r>
            <a:r>
              <a:rPr lang="en-US" sz="1800" dirty="0" err="1"/>
              <a:t>userA</a:t>
            </a:r>
            <a:r>
              <a:rPr lang="en-US" sz="1800" dirty="0"/>
              <a:t>,</a:t>
            </a:r>
            <a:br>
              <a:rPr lang="en-US" sz="1800" dirty="0"/>
            </a:br>
            <a:r>
              <a:rPr lang="en-US" sz="1800" dirty="0"/>
              <a:t>                                    </a:t>
            </a:r>
            <a:r>
              <a:rPr lang="en-US" sz="1800" dirty="0" err="1"/>
              <a:t>userB</a:t>
            </a:r>
            <a:r>
              <a:rPr lang="en-US" sz="1800" dirty="0"/>
              <a:t>) == true)</a:t>
            </a:r>
          </a:p>
          <a:p>
            <a:r>
              <a:rPr lang="en-US" sz="1800" dirty="0"/>
              <a:t>      </a:t>
            </a:r>
            <a:r>
              <a:rPr lang="en-US" sz="1800" dirty="0" err="1"/>
              <a:t>cout</a:t>
            </a:r>
            <a:r>
              <a:rPr lang="en-US" sz="1800" dirty="0"/>
              <a:t> &lt;&lt; </a:t>
            </a:r>
            <a:r>
              <a:rPr lang="en-US" sz="1800" dirty="0" err="1"/>
              <a:t>userA</a:t>
            </a:r>
            <a:r>
              <a:rPr lang="en-US" sz="1800" dirty="0"/>
              <a:t> &lt;&lt; “ is friends with “ </a:t>
            </a:r>
            <a:br>
              <a:rPr lang="en-US" sz="1800" dirty="0"/>
            </a:br>
            <a:r>
              <a:rPr lang="en-US" sz="1800" dirty="0"/>
              <a:t>             &lt;&lt; </a:t>
            </a:r>
            <a:r>
              <a:rPr lang="en-US" sz="1800" dirty="0" err="1"/>
              <a:t>userB</a:t>
            </a:r>
            <a:r>
              <a:rPr lang="en-US" sz="1800" dirty="0"/>
              <a:t>;</a:t>
            </a:r>
          </a:p>
          <a:p>
            <a:r>
              <a:rPr lang="en-US" sz="1800" dirty="0"/>
              <a:t>}</a:t>
            </a:r>
          </a:p>
        </p:txBody>
      </p:sp>
      <p:pic>
        <p:nvPicPr>
          <p:cNvPr id="183336" name="Picture 40" descr="BS00365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1654175"/>
            <a:ext cx="121602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2255838" y="152400"/>
            <a:ext cx="3154362" cy="2111375"/>
            <a:chOff x="1421" y="96"/>
            <a:chExt cx="1987" cy="1330"/>
          </a:xfrm>
        </p:grpSpPr>
        <p:sp>
          <p:nvSpPr>
            <p:cNvPr id="35859" name="Rectangle 41"/>
            <p:cNvSpPr>
              <a:spLocks noChangeArrowheads="1"/>
            </p:cNvSpPr>
            <p:nvPr/>
          </p:nvSpPr>
          <p:spPr bwMode="auto">
            <a:xfrm>
              <a:off x="1421" y="96"/>
              <a:ext cx="1987" cy="133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grpSp>
          <p:nvGrpSpPr>
            <p:cNvPr id="35860" name="Group 42"/>
            <p:cNvGrpSpPr>
              <a:grpSpLocks/>
            </p:cNvGrpSpPr>
            <p:nvPr/>
          </p:nvGrpSpPr>
          <p:grpSpPr bwMode="auto">
            <a:xfrm>
              <a:off x="1445" y="452"/>
              <a:ext cx="1890" cy="928"/>
              <a:chOff x="135" y="1451"/>
              <a:chExt cx="1890" cy="928"/>
            </a:xfrm>
          </p:grpSpPr>
          <p:sp>
            <p:nvSpPr>
              <p:cNvPr id="35862" name="Text Box 43"/>
              <p:cNvSpPr txBox="1">
                <a:spLocks noChangeArrowheads="1"/>
              </p:cNvSpPr>
              <p:nvPr/>
            </p:nvSpPr>
            <p:spPr bwMode="auto">
              <a:xfrm>
                <a:off x="135" y="1452"/>
                <a:ext cx="969" cy="757"/>
              </a:xfrm>
              <a:prstGeom prst="rect">
                <a:avLst/>
              </a:prstGeom>
              <a:solidFill>
                <a:srgbClr val="FFFFE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en-US" sz="800" u="sng">
                    <a:solidFill>
                      <a:srgbClr val="800000"/>
                    </a:solidFill>
                  </a:rPr>
                  <a:t>User</a:t>
                </a:r>
                <a:r>
                  <a:rPr lang="en-US" sz="800" u="sng"/>
                  <a:t> 	</a:t>
                </a:r>
                <a:r>
                  <a:rPr lang="en-US" sz="800" u="sng">
                    <a:solidFill>
                      <a:srgbClr val="006666"/>
                    </a:solidFill>
                  </a:rPr>
                  <a:t>Number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Carey Nash</a:t>
                </a:r>
                <a:r>
                  <a:rPr lang="en-US" sz="800"/>
                  <a:t> 	</a:t>
                </a:r>
                <a:r>
                  <a:rPr lang="en-US" sz="800">
                    <a:solidFill>
                      <a:srgbClr val="006666"/>
                    </a:solidFill>
                  </a:rPr>
                  <a:t>0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Scott Wilhelm</a:t>
                </a:r>
                <a:r>
                  <a:rPr lang="en-US" sz="800">
                    <a:solidFill>
                      <a:srgbClr val="006666"/>
                    </a:solidFill>
                  </a:rPr>
                  <a:t>	1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David Smallberg</a:t>
                </a:r>
                <a:r>
                  <a:rPr lang="en-US" sz="800">
                    <a:solidFill>
                      <a:srgbClr val="006666"/>
                    </a:solidFill>
                  </a:rPr>
                  <a:t>	2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Danny Hsu</a:t>
                </a:r>
                <a:r>
                  <a:rPr lang="en-US" sz="800"/>
                  <a:t> 	</a:t>
                </a:r>
                <a:r>
                  <a:rPr lang="en-US" sz="800">
                    <a:solidFill>
                      <a:srgbClr val="006666"/>
                    </a:solidFill>
                  </a:rPr>
                  <a:t>3</a:t>
                </a:r>
                <a:r>
                  <a:rPr lang="en-US" sz="800"/>
                  <a:t/>
                </a:r>
                <a:br>
                  <a:rPr lang="en-US" sz="800"/>
                </a:br>
                <a:r>
                  <a:rPr lang="en-US" sz="800">
                    <a:solidFill>
                      <a:srgbClr val="800000"/>
                    </a:solidFill>
                  </a:rPr>
                  <a:t>Jenny</a:t>
                </a:r>
                <a:r>
                  <a:rPr lang="en-US" sz="800"/>
                  <a:t> </a:t>
                </a:r>
                <a:r>
                  <a:rPr lang="en-US" sz="800">
                    <a:solidFill>
                      <a:srgbClr val="800000"/>
                    </a:solidFill>
                  </a:rPr>
                  <a:t>Oh</a:t>
                </a:r>
                <a:r>
                  <a:rPr lang="en-US" sz="800">
                    <a:solidFill>
                      <a:srgbClr val="006666"/>
                    </a:solidFill>
                  </a:rPr>
                  <a:t>	4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Rich</a:t>
                </a:r>
                <a:r>
                  <a:rPr lang="en-US" sz="800"/>
                  <a:t> </a:t>
                </a:r>
                <a:r>
                  <a:rPr lang="en-US" sz="800">
                    <a:solidFill>
                      <a:srgbClr val="800000"/>
                    </a:solidFill>
                  </a:rPr>
                  <a:t>Lim</a:t>
                </a:r>
                <a:r>
                  <a:rPr lang="en-US" sz="800">
                    <a:solidFill>
                      <a:srgbClr val="006666"/>
                    </a:solidFill>
                  </a:rPr>
                  <a:t>	5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David</a:t>
                </a:r>
                <a:r>
                  <a:rPr lang="en-US" sz="800"/>
                  <a:t> </a:t>
                </a:r>
                <a:r>
                  <a:rPr lang="en-US" sz="800">
                    <a:solidFill>
                      <a:srgbClr val="800000"/>
                    </a:solidFill>
                  </a:rPr>
                  <a:t>Sun</a:t>
                </a:r>
                <a:r>
                  <a:rPr lang="en-US" sz="800">
                    <a:solidFill>
                      <a:srgbClr val="006666"/>
                    </a:solidFill>
                  </a:rPr>
                  <a:t>	6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…</a:t>
                </a:r>
                <a:endParaRPr lang="en-US" sz="800">
                  <a:solidFill>
                    <a:srgbClr val="006666"/>
                  </a:solidFill>
                </a:endParaRPr>
              </a:p>
            </p:txBody>
          </p:sp>
          <p:pic>
            <p:nvPicPr>
              <p:cNvPr id="35863" name="Picture 44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0" y="1451"/>
                <a:ext cx="895" cy="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864" name="Text Box 45"/>
              <p:cNvSpPr txBox="1">
                <a:spLocks noChangeArrowheads="1"/>
              </p:cNvSpPr>
              <p:nvPr/>
            </p:nvSpPr>
            <p:spPr bwMode="auto">
              <a:xfrm>
                <a:off x="397" y="2007"/>
                <a:ext cx="1429" cy="372"/>
              </a:xfrm>
              <a:prstGeom prst="rect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marL="457200" indent="-4572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en-US" sz="800"/>
                  <a:t>Friend-finding Algorithm:</a:t>
                </a:r>
              </a:p>
              <a:p>
                <a:pPr eaLnBrk="1" hangingPunct="1"/>
                <a:r>
                  <a:rPr lang="en-US" sz="800"/>
                  <a:t>1. Look up their numbers </a:t>
                </a:r>
                <a:r>
                  <a:rPr lang="en-US" sz="800">
                    <a:solidFill>
                      <a:srgbClr val="6600CC"/>
                    </a:solidFill>
                  </a:rPr>
                  <a:t>A</a:t>
                </a:r>
                <a:r>
                  <a:rPr lang="en-US" sz="800"/>
                  <a:t>, </a:t>
                </a:r>
                <a:r>
                  <a:rPr lang="en-US" sz="800">
                    <a:solidFill>
                      <a:srgbClr val="6600CC"/>
                    </a:solidFill>
                  </a:rPr>
                  <a:t>B</a:t>
                </a:r>
              </a:p>
              <a:p>
                <a:pPr eaLnBrk="1" hangingPunct="1"/>
                <a:r>
                  <a:rPr lang="en-US" sz="800"/>
                  <a:t>2. Check (</a:t>
                </a:r>
                <a:r>
                  <a:rPr lang="en-US" sz="800">
                    <a:solidFill>
                      <a:srgbClr val="6600CC"/>
                    </a:solidFill>
                  </a:rPr>
                  <a:t>A</a:t>
                </a:r>
                <a:r>
                  <a:rPr lang="en-US" sz="800"/>
                  <a:t>,</a:t>
                </a:r>
                <a:r>
                  <a:rPr lang="en-US" sz="800">
                    <a:solidFill>
                      <a:srgbClr val="6600CC"/>
                    </a:solidFill>
                  </a:rPr>
                  <a:t>B</a:t>
                </a:r>
                <a:r>
                  <a:rPr lang="en-US" sz="800"/>
                  <a:t>) </a:t>
                </a:r>
                <a:r>
                  <a:rPr lang="en-US" sz="800" i="1"/>
                  <a:t>or</a:t>
                </a:r>
                <a:r>
                  <a:rPr lang="en-US" sz="800"/>
                  <a:t> (</a:t>
                </a:r>
                <a:r>
                  <a:rPr lang="en-US" sz="800">
                    <a:solidFill>
                      <a:srgbClr val="6600CC"/>
                    </a:solidFill>
                  </a:rPr>
                  <a:t>B</a:t>
                </a:r>
                <a:r>
                  <a:rPr lang="en-US" sz="800"/>
                  <a:t>,</a:t>
                </a:r>
                <a:r>
                  <a:rPr lang="en-US" sz="800">
                    <a:solidFill>
                      <a:srgbClr val="6600CC"/>
                    </a:solidFill>
                  </a:rPr>
                  <a:t>A</a:t>
                </a:r>
                <a:r>
                  <a:rPr lang="en-US" sz="800"/>
                  <a:t>) in our array</a:t>
                </a:r>
              </a:p>
              <a:p>
                <a:pPr eaLnBrk="1" hangingPunct="1"/>
                <a:r>
                  <a:rPr lang="en-US" sz="800"/>
                  <a:t>3. If we find a </a:t>
                </a:r>
                <a:r>
                  <a:rPr lang="en-US" sz="800">
                    <a:solidFill>
                      <a:srgbClr val="6600CC"/>
                    </a:solidFill>
                  </a:rPr>
                  <a:t>*</a:t>
                </a:r>
                <a:r>
                  <a:rPr lang="en-US" sz="800"/>
                  <a:t>, they’re buddies!</a:t>
                </a:r>
              </a:p>
            </p:txBody>
          </p:sp>
        </p:grpSp>
        <p:pic>
          <p:nvPicPr>
            <p:cNvPr id="35861" name="Picture 4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" y="146"/>
              <a:ext cx="858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3346" name="Rectangle 50"/>
          <p:cNvSpPr>
            <a:spLocks noChangeArrowheads="1"/>
          </p:cNvSpPr>
          <p:nvPr/>
        </p:nvSpPr>
        <p:spPr bwMode="auto">
          <a:xfrm>
            <a:off x="2286000" y="609600"/>
            <a:ext cx="3108325" cy="1638300"/>
          </a:xfrm>
          <a:prstGeom prst="rect">
            <a:avLst/>
          </a:prstGeom>
          <a:solidFill>
            <a:schemeClr val="accent1">
              <a:alpha val="7803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83347" name="Text Box 51"/>
          <p:cNvSpPr txBox="1">
            <a:spLocks noChangeArrowheads="1"/>
          </p:cNvSpPr>
          <p:nvPr/>
        </p:nvSpPr>
        <p:spPr bwMode="auto">
          <a:xfrm>
            <a:off x="5370513" y="1228725"/>
            <a:ext cx="37115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/>
              <a:t>We use a similar approach to construct real-life objects!</a:t>
            </a:r>
          </a:p>
        </p:txBody>
      </p:sp>
      <p:sp>
        <p:nvSpPr>
          <p:cNvPr id="183348" name="Text Box 52"/>
          <p:cNvSpPr txBox="1">
            <a:spLocks noChangeArrowheads="1"/>
          </p:cNvSpPr>
          <p:nvPr/>
        </p:nvSpPr>
        <p:spPr bwMode="auto">
          <a:xfrm>
            <a:off x="5311775" y="2112963"/>
            <a:ext cx="3711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/>
              <a:t>Consider your car…</a:t>
            </a:r>
          </a:p>
        </p:txBody>
      </p:sp>
      <p:pic>
        <p:nvPicPr>
          <p:cNvPr id="183349" name="Picture 5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563" y="2613025"/>
            <a:ext cx="1751012" cy="117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3350" name="Text Box 54"/>
          <p:cNvSpPr txBox="1">
            <a:spLocks noChangeArrowheads="1"/>
          </p:cNvSpPr>
          <p:nvPr/>
        </p:nvSpPr>
        <p:spPr bwMode="auto">
          <a:xfrm>
            <a:off x="4876800" y="3925888"/>
            <a:ext cx="40322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/>
              <a:t>It has an easy-to-use </a:t>
            </a:r>
            <a:r>
              <a:rPr lang="en-US" sz="2000" dirty="0">
                <a:solidFill>
                  <a:srgbClr val="FF0000"/>
                </a:solidFill>
              </a:rPr>
              <a:t>interface</a:t>
            </a:r>
            <a:r>
              <a:rPr lang="en-US" sz="2000" dirty="0"/>
              <a:t> like the steering wheel, brake and accelerator pedals.</a:t>
            </a:r>
          </a:p>
        </p:txBody>
      </p:sp>
      <p:grpSp>
        <p:nvGrpSpPr>
          <p:cNvPr id="4" name="Group 57"/>
          <p:cNvGrpSpPr>
            <a:grpSpLocks/>
          </p:cNvGrpSpPr>
          <p:nvPr/>
        </p:nvGrpSpPr>
        <p:grpSpPr bwMode="auto">
          <a:xfrm>
            <a:off x="4032250" y="5081588"/>
            <a:ext cx="4686300" cy="1311275"/>
            <a:chOff x="2540" y="3201"/>
            <a:chExt cx="2952" cy="826"/>
          </a:xfrm>
        </p:grpSpPr>
        <p:sp>
          <p:nvSpPr>
            <p:cNvPr id="35857" name="Text Box 55"/>
            <p:cNvSpPr txBox="1">
              <a:spLocks noChangeArrowheads="1"/>
            </p:cNvSpPr>
            <p:nvPr/>
          </p:nvSpPr>
          <p:spPr bwMode="auto">
            <a:xfrm>
              <a:off x="3326" y="3201"/>
              <a:ext cx="2166" cy="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2000" dirty="0"/>
                <a:t>The </a:t>
              </a:r>
              <a:r>
                <a:rPr lang="en-US" sz="2000" dirty="0">
                  <a:solidFill>
                    <a:srgbClr val="FF0000"/>
                  </a:solidFill>
                </a:rPr>
                <a:t>complicated machinery </a:t>
              </a:r>
              <a:r>
                <a:rPr lang="en-US" sz="2000" dirty="0"/>
                <a:t>is </a:t>
              </a:r>
              <a:r>
                <a:rPr lang="en-US" sz="2000" dirty="0">
                  <a:solidFill>
                    <a:srgbClr val="FF0000"/>
                  </a:solidFill>
                </a:rPr>
                <a:t>hidden</a:t>
              </a:r>
              <a:r>
                <a:rPr lang="en-US" sz="2000" dirty="0"/>
                <a:t> from you – you don’t need to know how it works to use it!</a:t>
              </a:r>
            </a:p>
          </p:txBody>
        </p:sp>
        <p:pic>
          <p:nvPicPr>
            <p:cNvPr id="35858" name="Picture 5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0" y="3286"/>
              <a:ext cx="738" cy="55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347" grpId="0"/>
      <p:bldP spid="183348" grpId="0"/>
      <p:bldP spid="18335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95" name="Rectangle 4"/>
          <p:cNvSpPr>
            <a:spLocks noChangeArrowheads="1"/>
          </p:cNvSpPr>
          <p:nvPr/>
        </p:nvSpPr>
        <p:spPr bwMode="auto">
          <a:xfrm>
            <a:off x="76200" y="-190500"/>
            <a:ext cx="8991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3500"/>
              <a:t>ADTs in </a:t>
            </a:r>
            <a:r>
              <a:rPr lang="en-US" sz="3500">
                <a:solidFill>
                  <a:srgbClr val="6600CC"/>
                </a:solidFill>
              </a:rPr>
              <a:t>C++</a:t>
            </a:r>
            <a:endParaRPr lang="en-US" sz="3500"/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176213" y="1633538"/>
            <a:ext cx="4419600" cy="497681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800" dirty="0" err="1" smtClean="0"/>
              <a:t>int</a:t>
            </a:r>
            <a:r>
              <a:rPr lang="en-US" sz="1800" dirty="0" smtClean="0"/>
              <a:t> main</a:t>
            </a:r>
            <a:r>
              <a:rPr lang="en-US" sz="1800" dirty="0"/>
              <a:t>()</a:t>
            </a:r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FriendFinder</a:t>
            </a:r>
            <a:r>
              <a:rPr lang="en-US" sz="1800" dirty="0"/>
              <a:t> x;</a:t>
            </a:r>
          </a:p>
          <a:p>
            <a:endParaRPr lang="en-US" sz="1800" dirty="0"/>
          </a:p>
          <a:p>
            <a:r>
              <a:rPr lang="en-US" sz="1800" dirty="0"/>
              <a:t>   </a:t>
            </a:r>
            <a:r>
              <a:rPr lang="en-US" sz="1800" dirty="0" err="1"/>
              <a:t>x.</a:t>
            </a:r>
            <a:r>
              <a:rPr lang="en-US" sz="1800" dirty="0" err="1">
                <a:solidFill>
                  <a:srgbClr val="9900FF"/>
                </a:solidFill>
              </a:rPr>
              <a:t>BecomeFriends</a:t>
            </a:r>
            <a:r>
              <a:rPr lang="en-US" sz="1800" dirty="0"/>
              <a:t>(“Carey Nash”,</a:t>
            </a:r>
            <a:br>
              <a:rPr lang="en-US" sz="1800" dirty="0"/>
            </a:br>
            <a:r>
              <a:rPr lang="en-US" sz="1800" dirty="0"/>
              <a:t>                              ”Scott Wilhelm”); 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x.</a:t>
            </a:r>
            <a:r>
              <a:rPr lang="en-US" sz="1800" dirty="0" err="1">
                <a:solidFill>
                  <a:srgbClr val="9900FF"/>
                </a:solidFill>
              </a:rPr>
              <a:t>BecomeFriends</a:t>
            </a:r>
            <a:r>
              <a:rPr lang="en-US" sz="1800" dirty="0"/>
              <a:t>(“Jenny Oh”,</a:t>
            </a:r>
          </a:p>
          <a:p>
            <a:r>
              <a:rPr lang="en-US" sz="1800" dirty="0"/>
              <a:t>                              ”David Sun”);</a:t>
            </a:r>
          </a:p>
          <a:p>
            <a:r>
              <a:rPr lang="en-US" sz="1800" dirty="0"/>
              <a:t>   …</a:t>
            </a:r>
          </a:p>
          <a:p>
            <a:endParaRPr lang="en-US" sz="1800" dirty="0"/>
          </a:p>
          <a:p>
            <a:r>
              <a:rPr lang="en-US" sz="1800" dirty="0"/>
              <a:t>   string </a:t>
            </a:r>
            <a:r>
              <a:rPr lang="en-US" sz="1800" dirty="0" err="1"/>
              <a:t>userA</a:t>
            </a:r>
            <a:r>
              <a:rPr lang="en-US" sz="1800" dirty="0"/>
              <a:t>, </a:t>
            </a:r>
            <a:r>
              <a:rPr lang="en-US" sz="1800" dirty="0" err="1"/>
              <a:t>userB</a:t>
            </a:r>
            <a:r>
              <a:rPr lang="en-US" sz="1800" dirty="0"/>
              <a:t>;</a:t>
            </a:r>
          </a:p>
          <a:p>
            <a:endParaRPr lang="en-US" sz="1000" dirty="0"/>
          </a:p>
          <a:p>
            <a:r>
              <a:rPr lang="en-US" sz="1800" dirty="0"/>
              <a:t>   </a:t>
            </a:r>
            <a:r>
              <a:rPr lang="en-US" sz="1800" dirty="0" err="1"/>
              <a:t>cin</a:t>
            </a:r>
            <a:r>
              <a:rPr lang="en-US" sz="1800" dirty="0"/>
              <a:t> &gt;&gt; </a:t>
            </a:r>
            <a:r>
              <a:rPr lang="en-US" sz="1800" dirty="0" err="1"/>
              <a:t>userA</a:t>
            </a:r>
            <a:r>
              <a:rPr lang="en-US" sz="1800" dirty="0"/>
              <a:t> &gt;&gt; </a:t>
            </a:r>
            <a:r>
              <a:rPr lang="en-US" sz="1800" dirty="0" err="1"/>
              <a:t>userB</a:t>
            </a:r>
            <a:r>
              <a:rPr lang="en-US" sz="1800" dirty="0"/>
              <a:t>;</a:t>
            </a:r>
          </a:p>
          <a:p>
            <a:r>
              <a:rPr lang="en-US" sz="1800" dirty="0"/>
              <a:t>   if (</a:t>
            </a:r>
            <a:r>
              <a:rPr lang="en-US" sz="1800" dirty="0" err="1"/>
              <a:t>x.</a:t>
            </a:r>
            <a:r>
              <a:rPr lang="en-US" sz="1800" dirty="0" err="1">
                <a:solidFill>
                  <a:srgbClr val="9900FF"/>
                </a:solidFill>
              </a:rPr>
              <a:t>AreTheyFriends</a:t>
            </a:r>
            <a:r>
              <a:rPr lang="en-US" sz="1800" dirty="0"/>
              <a:t>(</a:t>
            </a:r>
            <a:r>
              <a:rPr lang="en-US" sz="1800" dirty="0" err="1"/>
              <a:t>userA</a:t>
            </a:r>
            <a:r>
              <a:rPr lang="en-US" sz="1800" dirty="0"/>
              <a:t>,</a:t>
            </a:r>
            <a:br>
              <a:rPr lang="en-US" sz="1800" dirty="0"/>
            </a:br>
            <a:r>
              <a:rPr lang="en-US" sz="1800" dirty="0"/>
              <a:t>                                    </a:t>
            </a:r>
            <a:r>
              <a:rPr lang="en-US" sz="1800" dirty="0" err="1"/>
              <a:t>userB</a:t>
            </a:r>
            <a:r>
              <a:rPr lang="en-US" sz="1800" dirty="0"/>
              <a:t>) == true)</a:t>
            </a:r>
          </a:p>
          <a:p>
            <a:r>
              <a:rPr lang="en-US" sz="1800" dirty="0"/>
              <a:t>      </a:t>
            </a:r>
            <a:r>
              <a:rPr lang="en-US" sz="1800" dirty="0" err="1"/>
              <a:t>cout</a:t>
            </a:r>
            <a:r>
              <a:rPr lang="en-US" sz="1800" dirty="0"/>
              <a:t> &lt;&lt; </a:t>
            </a:r>
            <a:r>
              <a:rPr lang="en-US" sz="1800" dirty="0" err="1"/>
              <a:t>userA</a:t>
            </a:r>
            <a:r>
              <a:rPr lang="en-US" sz="1800" dirty="0"/>
              <a:t> &lt;&lt; “ is friends with “ </a:t>
            </a:r>
            <a:br>
              <a:rPr lang="en-US" sz="1800" dirty="0"/>
            </a:br>
            <a:r>
              <a:rPr lang="en-US" sz="1800" dirty="0"/>
              <a:t>             &lt;&lt; </a:t>
            </a:r>
            <a:r>
              <a:rPr lang="en-US" sz="1800" dirty="0" err="1"/>
              <a:t>userB</a:t>
            </a:r>
            <a:r>
              <a:rPr lang="en-US" sz="1800" dirty="0"/>
              <a:t>;</a:t>
            </a:r>
          </a:p>
          <a:p>
            <a:r>
              <a:rPr lang="en-US" sz="1800" dirty="0"/>
              <a:t>}</a:t>
            </a:r>
          </a:p>
        </p:txBody>
      </p:sp>
      <p:pic>
        <p:nvPicPr>
          <p:cNvPr id="36868" name="Picture 8" descr="BS00365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1654175"/>
            <a:ext cx="121602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869" name="Group 9"/>
          <p:cNvGrpSpPr>
            <a:grpSpLocks/>
          </p:cNvGrpSpPr>
          <p:nvPr/>
        </p:nvGrpSpPr>
        <p:grpSpPr bwMode="auto">
          <a:xfrm>
            <a:off x="2255838" y="152400"/>
            <a:ext cx="3154362" cy="2111375"/>
            <a:chOff x="1421" y="96"/>
            <a:chExt cx="1987" cy="1330"/>
          </a:xfrm>
        </p:grpSpPr>
        <p:sp>
          <p:nvSpPr>
            <p:cNvPr id="36887" name="Rectangle 10"/>
            <p:cNvSpPr>
              <a:spLocks noChangeArrowheads="1"/>
            </p:cNvSpPr>
            <p:nvPr/>
          </p:nvSpPr>
          <p:spPr bwMode="auto">
            <a:xfrm>
              <a:off x="1421" y="96"/>
              <a:ext cx="1987" cy="133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grpSp>
          <p:nvGrpSpPr>
            <p:cNvPr id="36888" name="Group 11"/>
            <p:cNvGrpSpPr>
              <a:grpSpLocks/>
            </p:cNvGrpSpPr>
            <p:nvPr/>
          </p:nvGrpSpPr>
          <p:grpSpPr bwMode="auto">
            <a:xfrm>
              <a:off x="1445" y="452"/>
              <a:ext cx="1890" cy="928"/>
              <a:chOff x="135" y="1451"/>
              <a:chExt cx="1890" cy="928"/>
            </a:xfrm>
          </p:grpSpPr>
          <p:sp>
            <p:nvSpPr>
              <p:cNvPr id="36890" name="Text Box 12"/>
              <p:cNvSpPr txBox="1">
                <a:spLocks noChangeArrowheads="1"/>
              </p:cNvSpPr>
              <p:nvPr/>
            </p:nvSpPr>
            <p:spPr bwMode="auto">
              <a:xfrm>
                <a:off x="135" y="1452"/>
                <a:ext cx="969" cy="757"/>
              </a:xfrm>
              <a:prstGeom prst="rect">
                <a:avLst/>
              </a:prstGeom>
              <a:solidFill>
                <a:srgbClr val="FFFFE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en-US" sz="800" u="sng">
                    <a:solidFill>
                      <a:srgbClr val="800000"/>
                    </a:solidFill>
                  </a:rPr>
                  <a:t>User</a:t>
                </a:r>
                <a:r>
                  <a:rPr lang="en-US" sz="800" u="sng"/>
                  <a:t> 	</a:t>
                </a:r>
                <a:r>
                  <a:rPr lang="en-US" sz="800" u="sng">
                    <a:solidFill>
                      <a:srgbClr val="006666"/>
                    </a:solidFill>
                  </a:rPr>
                  <a:t>Number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Carey Nash</a:t>
                </a:r>
                <a:r>
                  <a:rPr lang="en-US" sz="800"/>
                  <a:t> 	</a:t>
                </a:r>
                <a:r>
                  <a:rPr lang="en-US" sz="800">
                    <a:solidFill>
                      <a:srgbClr val="006666"/>
                    </a:solidFill>
                  </a:rPr>
                  <a:t>0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Scott Wilhelm</a:t>
                </a:r>
                <a:r>
                  <a:rPr lang="en-US" sz="800">
                    <a:solidFill>
                      <a:srgbClr val="006666"/>
                    </a:solidFill>
                  </a:rPr>
                  <a:t>	1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David Smallberg</a:t>
                </a:r>
                <a:r>
                  <a:rPr lang="en-US" sz="800">
                    <a:solidFill>
                      <a:srgbClr val="006666"/>
                    </a:solidFill>
                  </a:rPr>
                  <a:t>	2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Danny Hsu</a:t>
                </a:r>
                <a:r>
                  <a:rPr lang="en-US" sz="800"/>
                  <a:t> 	</a:t>
                </a:r>
                <a:r>
                  <a:rPr lang="en-US" sz="800">
                    <a:solidFill>
                      <a:srgbClr val="006666"/>
                    </a:solidFill>
                  </a:rPr>
                  <a:t>3</a:t>
                </a:r>
                <a:r>
                  <a:rPr lang="en-US" sz="800"/>
                  <a:t/>
                </a:r>
                <a:br>
                  <a:rPr lang="en-US" sz="800"/>
                </a:br>
                <a:r>
                  <a:rPr lang="en-US" sz="800">
                    <a:solidFill>
                      <a:srgbClr val="800000"/>
                    </a:solidFill>
                  </a:rPr>
                  <a:t>Jenny</a:t>
                </a:r>
                <a:r>
                  <a:rPr lang="en-US" sz="800"/>
                  <a:t> </a:t>
                </a:r>
                <a:r>
                  <a:rPr lang="en-US" sz="800">
                    <a:solidFill>
                      <a:srgbClr val="800000"/>
                    </a:solidFill>
                  </a:rPr>
                  <a:t>Oh</a:t>
                </a:r>
                <a:r>
                  <a:rPr lang="en-US" sz="800">
                    <a:solidFill>
                      <a:srgbClr val="006666"/>
                    </a:solidFill>
                  </a:rPr>
                  <a:t>	4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Rich</a:t>
                </a:r>
                <a:r>
                  <a:rPr lang="en-US" sz="800"/>
                  <a:t> </a:t>
                </a:r>
                <a:r>
                  <a:rPr lang="en-US" sz="800">
                    <a:solidFill>
                      <a:srgbClr val="800000"/>
                    </a:solidFill>
                  </a:rPr>
                  <a:t>Lim</a:t>
                </a:r>
                <a:r>
                  <a:rPr lang="en-US" sz="800">
                    <a:solidFill>
                      <a:srgbClr val="006666"/>
                    </a:solidFill>
                  </a:rPr>
                  <a:t>	5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David</a:t>
                </a:r>
                <a:r>
                  <a:rPr lang="en-US" sz="800"/>
                  <a:t> </a:t>
                </a:r>
                <a:r>
                  <a:rPr lang="en-US" sz="800">
                    <a:solidFill>
                      <a:srgbClr val="800000"/>
                    </a:solidFill>
                  </a:rPr>
                  <a:t>Sun</a:t>
                </a:r>
                <a:r>
                  <a:rPr lang="en-US" sz="800">
                    <a:solidFill>
                      <a:srgbClr val="006666"/>
                    </a:solidFill>
                  </a:rPr>
                  <a:t>	6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…</a:t>
                </a:r>
                <a:endParaRPr lang="en-US" sz="800">
                  <a:solidFill>
                    <a:srgbClr val="006666"/>
                  </a:solidFill>
                </a:endParaRPr>
              </a:p>
            </p:txBody>
          </p:sp>
          <p:pic>
            <p:nvPicPr>
              <p:cNvPr id="36891" name="Picture 1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0" y="1451"/>
                <a:ext cx="895" cy="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892" name="Text Box 14"/>
              <p:cNvSpPr txBox="1">
                <a:spLocks noChangeArrowheads="1"/>
              </p:cNvSpPr>
              <p:nvPr/>
            </p:nvSpPr>
            <p:spPr bwMode="auto">
              <a:xfrm>
                <a:off x="397" y="2007"/>
                <a:ext cx="1429" cy="372"/>
              </a:xfrm>
              <a:prstGeom prst="rect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marL="457200" indent="-4572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en-US" sz="800"/>
                  <a:t>Friend-finding Algorithm:</a:t>
                </a:r>
              </a:p>
              <a:p>
                <a:pPr eaLnBrk="1" hangingPunct="1"/>
                <a:r>
                  <a:rPr lang="en-US" sz="800"/>
                  <a:t>1. Look up their numbers </a:t>
                </a:r>
                <a:r>
                  <a:rPr lang="en-US" sz="800">
                    <a:solidFill>
                      <a:srgbClr val="6600CC"/>
                    </a:solidFill>
                  </a:rPr>
                  <a:t>A</a:t>
                </a:r>
                <a:r>
                  <a:rPr lang="en-US" sz="800"/>
                  <a:t>, </a:t>
                </a:r>
                <a:r>
                  <a:rPr lang="en-US" sz="800">
                    <a:solidFill>
                      <a:srgbClr val="6600CC"/>
                    </a:solidFill>
                  </a:rPr>
                  <a:t>B</a:t>
                </a:r>
              </a:p>
              <a:p>
                <a:pPr eaLnBrk="1" hangingPunct="1"/>
                <a:r>
                  <a:rPr lang="en-US" sz="800"/>
                  <a:t>2. Check (</a:t>
                </a:r>
                <a:r>
                  <a:rPr lang="en-US" sz="800">
                    <a:solidFill>
                      <a:srgbClr val="6600CC"/>
                    </a:solidFill>
                  </a:rPr>
                  <a:t>A</a:t>
                </a:r>
                <a:r>
                  <a:rPr lang="en-US" sz="800"/>
                  <a:t>,</a:t>
                </a:r>
                <a:r>
                  <a:rPr lang="en-US" sz="800">
                    <a:solidFill>
                      <a:srgbClr val="6600CC"/>
                    </a:solidFill>
                  </a:rPr>
                  <a:t>B</a:t>
                </a:r>
                <a:r>
                  <a:rPr lang="en-US" sz="800"/>
                  <a:t>) </a:t>
                </a:r>
                <a:r>
                  <a:rPr lang="en-US" sz="800" i="1"/>
                  <a:t>or</a:t>
                </a:r>
                <a:r>
                  <a:rPr lang="en-US" sz="800"/>
                  <a:t> (</a:t>
                </a:r>
                <a:r>
                  <a:rPr lang="en-US" sz="800">
                    <a:solidFill>
                      <a:srgbClr val="6600CC"/>
                    </a:solidFill>
                  </a:rPr>
                  <a:t>B</a:t>
                </a:r>
                <a:r>
                  <a:rPr lang="en-US" sz="800"/>
                  <a:t>,</a:t>
                </a:r>
                <a:r>
                  <a:rPr lang="en-US" sz="800">
                    <a:solidFill>
                      <a:srgbClr val="6600CC"/>
                    </a:solidFill>
                  </a:rPr>
                  <a:t>A</a:t>
                </a:r>
                <a:r>
                  <a:rPr lang="en-US" sz="800"/>
                  <a:t>) in our array</a:t>
                </a:r>
              </a:p>
              <a:p>
                <a:pPr eaLnBrk="1" hangingPunct="1"/>
                <a:r>
                  <a:rPr lang="en-US" sz="800"/>
                  <a:t>3. If we find a </a:t>
                </a:r>
                <a:r>
                  <a:rPr lang="en-US" sz="800">
                    <a:solidFill>
                      <a:srgbClr val="6600CC"/>
                    </a:solidFill>
                  </a:rPr>
                  <a:t>*</a:t>
                </a:r>
                <a:r>
                  <a:rPr lang="en-US" sz="800"/>
                  <a:t>, they’re buddies!</a:t>
                </a:r>
              </a:p>
            </p:txBody>
          </p:sp>
        </p:grpSp>
        <p:pic>
          <p:nvPicPr>
            <p:cNvPr id="36889" name="Picture 1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" y="146"/>
              <a:ext cx="858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7417" name="Text Box 25"/>
          <p:cNvSpPr txBox="1">
            <a:spLocks noChangeArrowheads="1"/>
          </p:cNvSpPr>
          <p:nvPr/>
        </p:nvSpPr>
        <p:spPr bwMode="auto">
          <a:xfrm>
            <a:off x="5370513" y="1038225"/>
            <a:ext cx="3711575" cy="95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900"/>
              <a:t>Now what if I wanted to </a:t>
            </a:r>
            <a:r>
              <a:rPr lang="en-US" sz="1900">
                <a:solidFill>
                  <a:schemeClr val="accent2"/>
                </a:solidFill>
              </a:rPr>
              <a:t>improve</a:t>
            </a:r>
            <a:r>
              <a:rPr lang="en-US" sz="1900"/>
              <a:t> my FriendFinder data structures?</a:t>
            </a:r>
          </a:p>
        </p:txBody>
      </p:sp>
      <p:sp>
        <p:nvSpPr>
          <p:cNvPr id="187418" name="Text Box 26"/>
          <p:cNvSpPr txBox="1">
            <a:spLocks noChangeArrowheads="1"/>
          </p:cNvSpPr>
          <p:nvPr/>
        </p:nvSpPr>
        <p:spPr bwMode="auto">
          <a:xfrm>
            <a:off x="4559300" y="2311400"/>
            <a:ext cx="4449763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900"/>
              <a:t>Let’s say I made a </a:t>
            </a:r>
            <a:r>
              <a:rPr lang="en-US" sz="1900">
                <a:solidFill>
                  <a:srgbClr val="FF0000"/>
                </a:solidFill>
              </a:rPr>
              <a:t>radical change</a:t>
            </a:r>
            <a:r>
              <a:rPr lang="en-US" sz="1900"/>
              <a:t> to our </a:t>
            </a:r>
            <a:r>
              <a:rPr lang="en-US" sz="1900">
                <a:solidFill>
                  <a:srgbClr val="FF0000"/>
                </a:solidFill>
              </a:rPr>
              <a:t>friend network</a:t>
            </a:r>
            <a:r>
              <a:rPr lang="en-US" sz="1900"/>
              <a:t> data structures… </a:t>
            </a:r>
          </a:p>
        </p:txBody>
      </p:sp>
      <p:grpSp>
        <p:nvGrpSpPr>
          <p:cNvPr id="4" name="Group 35"/>
          <p:cNvGrpSpPr>
            <a:grpSpLocks/>
          </p:cNvGrpSpPr>
          <p:nvPr/>
        </p:nvGrpSpPr>
        <p:grpSpPr bwMode="auto">
          <a:xfrm>
            <a:off x="2254250" y="152400"/>
            <a:ext cx="3154363" cy="2111375"/>
            <a:chOff x="2083" y="2846"/>
            <a:chExt cx="1987" cy="1330"/>
          </a:xfrm>
        </p:grpSpPr>
        <p:sp>
          <p:nvSpPr>
            <p:cNvPr id="36882" name="Rectangle 29"/>
            <p:cNvSpPr>
              <a:spLocks noChangeArrowheads="1"/>
            </p:cNvSpPr>
            <p:nvPr/>
          </p:nvSpPr>
          <p:spPr bwMode="auto">
            <a:xfrm>
              <a:off x="2083" y="2846"/>
              <a:ext cx="1987" cy="133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6883" name="Text Box 31"/>
            <p:cNvSpPr txBox="1">
              <a:spLocks noChangeArrowheads="1"/>
            </p:cNvSpPr>
            <p:nvPr/>
          </p:nvSpPr>
          <p:spPr bwMode="auto">
            <a:xfrm>
              <a:off x="2107" y="3203"/>
              <a:ext cx="969" cy="757"/>
            </a:xfrm>
            <a:prstGeom prst="rect">
              <a:avLst/>
            </a:prstGeom>
            <a:solidFill>
              <a:srgbClr val="FFFF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800" u="sng">
                  <a:solidFill>
                    <a:srgbClr val="800000"/>
                  </a:solidFill>
                </a:rPr>
                <a:t>User</a:t>
              </a:r>
              <a:r>
                <a:rPr lang="en-US" sz="800" u="sng"/>
                <a:t> 	</a:t>
              </a:r>
              <a:r>
                <a:rPr lang="en-US" sz="800" u="sng">
                  <a:solidFill>
                    <a:srgbClr val="006666"/>
                  </a:solidFill>
                </a:rPr>
                <a:t>Number</a:t>
              </a:r>
            </a:p>
            <a:p>
              <a:pPr eaLnBrk="1" hangingPunct="1"/>
              <a:r>
                <a:rPr lang="en-US" sz="800">
                  <a:solidFill>
                    <a:srgbClr val="800000"/>
                  </a:solidFill>
                </a:rPr>
                <a:t>Carey Nash</a:t>
              </a:r>
              <a:r>
                <a:rPr lang="en-US" sz="800"/>
                <a:t> 	</a:t>
              </a:r>
              <a:r>
                <a:rPr lang="en-US" sz="800">
                  <a:solidFill>
                    <a:srgbClr val="006666"/>
                  </a:solidFill>
                </a:rPr>
                <a:t>0</a:t>
              </a:r>
            </a:p>
            <a:p>
              <a:pPr eaLnBrk="1" hangingPunct="1"/>
              <a:r>
                <a:rPr lang="en-US" sz="800">
                  <a:solidFill>
                    <a:srgbClr val="800000"/>
                  </a:solidFill>
                </a:rPr>
                <a:t>Scott Wilhelm</a:t>
              </a:r>
              <a:r>
                <a:rPr lang="en-US" sz="800">
                  <a:solidFill>
                    <a:srgbClr val="006666"/>
                  </a:solidFill>
                </a:rPr>
                <a:t>	1</a:t>
              </a:r>
            </a:p>
            <a:p>
              <a:pPr eaLnBrk="1" hangingPunct="1"/>
              <a:r>
                <a:rPr lang="en-US" sz="800">
                  <a:solidFill>
                    <a:srgbClr val="800000"/>
                  </a:solidFill>
                </a:rPr>
                <a:t>David Smallberg</a:t>
              </a:r>
              <a:r>
                <a:rPr lang="en-US" sz="800">
                  <a:solidFill>
                    <a:srgbClr val="006666"/>
                  </a:solidFill>
                </a:rPr>
                <a:t>	2</a:t>
              </a:r>
            </a:p>
            <a:p>
              <a:pPr eaLnBrk="1" hangingPunct="1"/>
              <a:r>
                <a:rPr lang="en-US" sz="800">
                  <a:solidFill>
                    <a:srgbClr val="800000"/>
                  </a:solidFill>
                </a:rPr>
                <a:t>Danny Hsu</a:t>
              </a:r>
              <a:r>
                <a:rPr lang="en-US" sz="800"/>
                <a:t> 	</a:t>
              </a:r>
              <a:r>
                <a:rPr lang="en-US" sz="800">
                  <a:solidFill>
                    <a:srgbClr val="006666"/>
                  </a:solidFill>
                </a:rPr>
                <a:t>3</a:t>
              </a:r>
              <a:r>
                <a:rPr lang="en-US" sz="800"/>
                <a:t/>
              </a:r>
              <a:br>
                <a:rPr lang="en-US" sz="800"/>
              </a:br>
              <a:r>
                <a:rPr lang="en-US" sz="800">
                  <a:solidFill>
                    <a:srgbClr val="800000"/>
                  </a:solidFill>
                </a:rPr>
                <a:t>Jenny</a:t>
              </a:r>
              <a:r>
                <a:rPr lang="en-US" sz="800"/>
                <a:t> </a:t>
              </a:r>
              <a:r>
                <a:rPr lang="en-US" sz="800">
                  <a:solidFill>
                    <a:srgbClr val="800000"/>
                  </a:solidFill>
                </a:rPr>
                <a:t>Oh</a:t>
              </a:r>
              <a:r>
                <a:rPr lang="en-US" sz="800">
                  <a:solidFill>
                    <a:srgbClr val="006666"/>
                  </a:solidFill>
                </a:rPr>
                <a:t>	4</a:t>
              </a:r>
            </a:p>
            <a:p>
              <a:pPr eaLnBrk="1" hangingPunct="1"/>
              <a:r>
                <a:rPr lang="en-US" sz="800">
                  <a:solidFill>
                    <a:srgbClr val="800000"/>
                  </a:solidFill>
                </a:rPr>
                <a:t>Rich</a:t>
              </a:r>
              <a:r>
                <a:rPr lang="en-US" sz="800"/>
                <a:t> </a:t>
              </a:r>
              <a:r>
                <a:rPr lang="en-US" sz="800">
                  <a:solidFill>
                    <a:srgbClr val="800000"/>
                  </a:solidFill>
                </a:rPr>
                <a:t>Lim</a:t>
              </a:r>
              <a:r>
                <a:rPr lang="en-US" sz="800">
                  <a:solidFill>
                    <a:srgbClr val="006666"/>
                  </a:solidFill>
                </a:rPr>
                <a:t>	5</a:t>
              </a:r>
            </a:p>
            <a:p>
              <a:pPr eaLnBrk="1" hangingPunct="1"/>
              <a:r>
                <a:rPr lang="en-US" sz="800">
                  <a:solidFill>
                    <a:srgbClr val="800000"/>
                  </a:solidFill>
                </a:rPr>
                <a:t>David</a:t>
              </a:r>
              <a:r>
                <a:rPr lang="en-US" sz="800"/>
                <a:t> </a:t>
              </a:r>
              <a:r>
                <a:rPr lang="en-US" sz="800">
                  <a:solidFill>
                    <a:srgbClr val="800000"/>
                  </a:solidFill>
                </a:rPr>
                <a:t>Sun</a:t>
              </a:r>
              <a:r>
                <a:rPr lang="en-US" sz="800">
                  <a:solidFill>
                    <a:srgbClr val="006666"/>
                  </a:solidFill>
                </a:rPr>
                <a:t>	6</a:t>
              </a:r>
            </a:p>
            <a:p>
              <a:pPr eaLnBrk="1" hangingPunct="1"/>
              <a:r>
                <a:rPr lang="en-US" sz="800">
                  <a:solidFill>
                    <a:srgbClr val="800000"/>
                  </a:solidFill>
                </a:rPr>
                <a:t>…</a:t>
              </a:r>
              <a:endParaRPr lang="en-US" sz="800">
                <a:solidFill>
                  <a:srgbClr val="006666"/>
                </a:solidFill>
              </a:endParaRPr>
            </a:p>
          </p:txBody>
        </p:sp>
        <p:pic>
          <p:nvPicPr>
            <p:cNvPr id="36884" name="Picture 3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9" y="2896"/>
              <a:ext cx="858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85" name="Picture 2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791" b="11157"/>
            <a:stretch>
              <a:fillRect/>
            </a:stretch>
          </p:blipFill>
          <p:spPr bwMode="auto">
            <a:xfrm>
              <a:off x="3090" y="3193"/>
              <a:ext cx="932" cy="9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86" name="Text Box 33"/>
            <p:cNvSpPr txBox="1">
              <a:spLocks noChangeArrowheads="1"/>
            </p:cNvSpPr>
            <p:nvPr/>
          </p:nvSpPr>
          <p:spPr bwMode="auto">
            <a:xfrm>
              <a:off x="2089" y="3703"/>
              <a:ext cx="1429" cy="449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marL="457200" indent="-4572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800"/>
                <a:t>Friend-finding Algorithm:</a:t>
              </a:r>
            </a:p>
            <a:p>
              <a:pPr eaLnBrk="1" hangingPunct="1"/>
              <a:r>
                <a:rPr lang="en-US" sz="800"/>
                <a:t>1. Identify the node in the graph for user </a:t>
              </a:r>
              <a:endParaRPr lang="en-US" sz="800">
                <a:solidFill>
                  <a:srgbClr val="6600CC"/>
                </a:solidFill>
              </a:endParaRPr>
            </a:p>
            <a:p>
              <a:pPr eaLnBrk="1" hangingPunct="1"/>
              <a:r>
                <a:rPr lang="en-US" sz="800"/>
                <a:t>2. Perform a breadth-first search from this node</a:t>
              </a:r>
            </a:p>
            <a:p>
              <a:pPr eaLnBrk="1" hangingPunct="1"/>
              <a:r>
                <a:rPr lang="en-US" sz="800"/>
                <a:t>3. Do not follow more than 2 edges…</a:t>
              </a:r>
            </a:p>
          </p:txBody>
        </p:sp>
      </p:grpSp>
      <p:sp>
        <p:nvSpPr>
          <p:cNvPr id="187428" name="Text Box 36"/>
          <p:cNvSpPr txBox="1">
            <a:spLocks noChangeArrowheads="1"/>
          </p:cNvSpPr>
          <p:nvPr/>
        </p:nvSpPr>
        <p:spPr bwMode="auto">
          <a:xfrm>
            <a:off x="4800600" y="3159125"/>
            <a:ext cx="4183063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900"/>
              <a:t>Would the </a:t>
            </a:r>
            <a:r>
              <a:rPr lang="en-US" sz="1900">
                <a:solidFill>
                  <a:srgbClr val="6600FF"/>
                </a:solidFill>
              </a:rPr>
              <a:t>user</a:t>
            </a:r>
            <a:r>
              <a:rPr lang="en-US" sz="1900"/>
              <a:t> of my class need to </a:t>
            </a:r>
            <a:r>
              <a:rPr lang="en-US" sz="1900">
                <a:solidFill>
                  <a:srgbClr val="6600FF"/>
                </a:solidFill>
              </a:rPr>
              <a:t>change</a:t>
            </a:r>
            <a:r>
              <a:rPr lang="en-US" sz="1900"/>
              <a:t> any part of her program? </a:t>
            </a:r>
          </a:p>
        </p:txBody>
      </p:sp>
      <p:grpSp>
        <p:nvGrpSpPr>
          <p:cNvPr id="5" name="Group 44"/>
          <p:cNvGrpSpPr>
            <a:grpSpLocks/>
          </p:cNvGrpSpPr>
          <p:nvPr/>
        </p:nvGrpSpPr>
        <p:grpSpPr bwMode="auto">
          <a:xfrm>
            <a:off x="3673475" y="3330575"/>
            <a:ext cx="1203325" cy="1974850"/>
            <a:chOff x="2314" y="2098"/>
            <a:chExt cx="758" cy="1244"/>
          </a:xfrm>
        </p:grpSpPr>
        <p:sp>
          <p:nvSpPr>
            <p:cNvPr id="36879" name="Line 37"/>
            <p:cNvSpPr>
              <a:spLocks noChangeShapeType="1"/>
            </p:cNvSpPr>
            <p:nvPr/>
          </p:nvSpPr>
          <p:spPr bwMode="auto">
            <a:xfrm flipH="1" flipV="1">
              <a:off x="2462" y="2098"/>
              <a:ext cx="601" cy="1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80" name="Line 38"/>
            <p:cNvSpPr>
              <a:spLocks noChangeShapeType="1"/>
            </p:cNvSpPr>
            <p:nvPr/>
          </p:nvSpPr>
          <p:spPr bwMode="auto">
            <a:xfrm flipH="1">
              <a:off x="2314" y="2208"/>
              <a:ext cx="758" cy="65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81" name="Line 39"/>
            <p:cNvSpPr>
              <a:spLocks noChangeShapeType="1"/>
            </p:cNvSpPr>
            <p:nvPr/>
          </p:nvSpPr>
          <p:spPr bwMode="auto">
            <a:xfrm flipH="1">
              <a:off x="2382" y="2208"/>
              <a:ext cx="690" cy="11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7432" name="Rectangle 40"/>
          <p:cNvSpPr>
            <a:spLocks noChangeArrowheads="1"/>
          </p:cNvSpPr>
          <p:nvPr/>
        </p:nvSpPr>
        <p:spPr bwMode="auto">
          <a:xfrm>
            <a:off x="2257425" y="609600"/>
            <a:ext cx="3108325" cy="1638300"/>
          </a:xfrm>
          <a:prstGeom prst="rect">
            <a:avLst/>
          </a:prstGeom>
          <a:solidFill>
            <a:schemeClr val="accent1">
              <a:alpha val="7803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87434" name="Text Box 42"/>
          <p:cNvSpPr txBox="1">
            <a:spLocks noChangeArrowheads="1"/>
          </p:cNvSpPr>
          <p:nvPr/>
        </p:nvSpPr>
        <p:spPr bwMode="auto">
          <a:xfrm>
            <a:off x="4641418" y="4085650"/>
            <a:ext cx="4440237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900" dirty="0">
                <a:solidFill>
                  <a:srgbClr val="006666"/>
                </a:solidFill>
              </a:rPr>
              <a:t>No!</a:t>
            </a:r>
            <a:r>
              <a:rPr lang="en-US" sz="1900" dirty="0"/>
              <a:t> Because the rest of the program doesn’t rely on these </a:t>
            </a:r>
            <a:r>
              <a:rPr lang="en-US" sz="1900" dirty="0" smtClean="0"/>
              <a:t>details - it </a:t>
            </a:r>
            <a:r>
              <a:rPr lang="en-US" sz="1900" dirty="0"/>
              <a:t>knows nothing about them!</a:t>
            </a:r>
          </a:p>
        </p:txBody>
      </p:sp>
      <p:sp>
        <p:nvSpPr>
          <p:cNvPr id="187435" name="Text Box 43"/>
          <p:cNvSpPr txBox="1">
            <a:spLocks noChangeArrowheads="1"/>
          </p:cNvSpPr>
          <p:nvPr/>
        </p:nvSpPr>
        <p:spPr bwMode="auto">
          <a:xfrm>
            <a:off x="5073650" y="5257800"/>
            <a:ext cx="3711575" cy="153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900" dirty="0"/>
              <a:t>The same is true for your car! If you </a:t>
            </a:r>
            <a:r>
              <a:rPr lang="en-US" sz="1900" dirty="0">
                <a:solidFill>
                  <a:srgbClr val="6600FF"/>
                </a:solidFill>
              </a:rPr>
              <a:t>replace your engine</a:t>
            </a:r>
            <a:r>
              <a:rPr lang="en-US" sz="1900" dirty="0"/>
              <a:t>, you don’t care – you just use the </a:t>
            </a:r>
            <a:r>
              <a:rPr lang="en-US" sz="1900" dirty="0">
                <a:solidFill>
                  <a:srgbClr val="006666"/>
                </a:solidFill>
              </a:rPr>
              <a:t>steering wheel</a:t>
            </a:r>
            <a:r>
              <a:rPr lang="en-US" sz="1900" dirty="0"/>
              <a:t>, </a:t>
            </a:r>
            <a:r>
              <a:rPr lang="en-US" sz="1900" dirty="0">
                <a:solidFill>
                  <a:srgbClr val="006666"/>
                </a:solidFill>
              </a:rPr>
              <a:t>accelerator</a:t>
            </a:r>
            <a:r>
              <a:rPr lang="en-US" sz="1900" dirty="0"/>
              <a:t> and </a:t>
            </a:r>
            <a:r>
              <a:rPr lang="en-US" sz="1900" dirty="0">
                <a:solidFill>
                  <a:srgbClr val="006666"/>
                </a:solidFill>
              </a:rPr>
              <a:t>brakes</a:t>
            </a:r>
            <a:r>
              <a:rPr lang="en-US" sz="1900" dirty="0"/>
              <a:t> like you did before!</a:t>
            </a:r>
          </a:p>
        </p:txBody>
      </p:sp>
      <p:sp>
        <p:nvSpPr>
          <p:cNvPr id="36896" name="Rectangle 30" hidden="1"/>
          <p:cNvSpPr>
            <a:spLocks noChangeArrowheads="1"/>
          </p:cNvSpPr>
          <p:nvPr/>
        </p:nvSpPr>
        <p:spPr bwMode="auto">
          <a:xfrm>
            <a:off x="1235075" y="1579563"/>
            <a:ext cx="7185025" cy="4310062"/>
          </a:xfrm>
          <a:prstGeom prst="rect">
            <a:avLst/>
          </a:prstGeom>
          <a:solidFill>
            <a:srgbClr val="EAFFD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/>
              <a:t>This is the power of ADTs (and of classes)!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If you design your programs using this </a:t>
            </a:r>
            <a:br>
              <a:rPr lang="en-US" sz="2400" dirty="0"/>
            </a:br>
            <a:r>
              <a:rPr lang="en-US" sz="2400" dirty="0"/>
              <a:t>approach, you can reduce complexity by: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>
                <a:solidFill>
                  <a:srgbClr val="6600CC"/>
                </a:solidFill>
              </a:rPr>
              <a:t>Breaking your programs up into small, </a:t>
            </a:r>
            <a:br>
              <a:rPr lang="en-US" sz="2400" dirty="0">
                <a:solidFill>
                  <a:srgbClr val="6600CC"/>
                </a:solidFill>
              </a:rPr>
            </a:br>
            <a:r>
              <a:rPr lang="en-US" sz="2400" dirty="0">
                <a:solidFill>
                  <a:srgbClr val="6600CC"/>
                </a:solidFill>
              </a:rPr>
              <a:t>self-contained chunks.</a:t>
            </a:r>
          </a:p>
          <a:p>
            <a:pPr algn="ctr"/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solidFill>
                  <a:srgbClr val="6600CC"/>
                </a:solidFill>
              </a:rPr>
              <a:t>Combining these chunks together to solve</a:t>
            </a:r>
            <a:br>
              <a:rPr lang="en-US" sz="2400" dirty="0">
                <a:solidFill>
                  <a:srgbClr val="6600CC"/>
                </a:solidFill>
              </a:rPr>
            </a:br>
            <a:r>
              <a:rPr lang="en-US" sz="2400" dirty="0">
                <a:solidFill>
                  <a:srgbClr val="6600CC"/>
                </a:solidFill>
              </a:rPr>
              <a:t>bigger (more complex) problems.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7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89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89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417" grpId="0"/>
      <p:bldP spid="187418" grpId="0"/>
      <p:bldP spid="187428" grpId="0"/>
      <p:bldP spid="187432" grpId="0" animBg="1"/>
      <p:bldP spid="187434" grpId="0"/>
      <p:bldP spid="187435" grpId="0"/>
      <p:bldP spid="36896" grpId="0" uiExpand="1" build="p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8575"/>
            <a:ext cx="7772400" cy="1143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What is Object Oriented Programming?</a:t>
            </a:r>
          </a:p>
        </p:txBody>
      </p:sp>
      <p:sp>
        <p:nvSpPr>
          <p:cNvPr id="181256" name="Text Box 8"/>
          <p:cNvSpPr txBox="1">
            <a:spLocks noChangeArrowheads="1"/>
          </p:cNvSpPr>
          <p:nvPr/>
        </p:nvSpPr>
        <p:spPr bwMode="auto">
          <a:xfrm>
            <a:off x="4000500" y="2384425"/>
            <a:ext cx="470693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/>
              <a:t>In OOP, programs are constructed from multiple self-contained </a:t>
            </a:r>
            <a:r>
              <a:rPr lang="en-US" sz="2000" dirty="0">
                <a:solidFill>
                  <a:srgbClr val="FF0000"/>
                </a:solidFill>
              </a:rPr>
              <a:t>classes</a:t>
            </a:r>
            <a:r>
              <a:rPr lang="en-US" sz="2000" dirty="0"/>
              <a:t>.</a:t>
            </a:r>
          </a:p>
        </p:txBody>
      </p:sp>
      <p:pic>
        <p:nvPicPr>
          <p:cNvPr id="33802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5" r="3203"/>
          <a:stretch>
            <a:fillRect/>
          </a:stretch>
        </p:blipFill>
        <p:spPr bwMode="auto">
          <a:xfrm>
            <a:off x="488950" y="1155700"/>
            <a:ext cx="3117850" cy="394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Box 8"/>
          <p:cNvSpPr txBox="1">
            <a:spLocks noChangeArrowheads="1"/>
          </p:cNvSpPr>
          <p:nvPr/>
        </p:nvSpPr>
        <p:spPr bwMode="auto">
          <a:xfrm>
            <a:off x="4403725" y="5013325"/>
            <a:ext cx="4340225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/>
              <a:t>Classes </a:t>
            </a:r>
            <a:r>
              <a:rPr lang="en-US" sz="2000">
                <a:solidFill>
                  <a:srgbClr val="6600CC"/>
                </a:solidFill>
              </a:rPr>
              <a:t>talk to each other</a:t>
            </a:r>
            <a:r>
              <a:rPr lang="en-US" sz="2000"/>
              <a:t> only by using </a:t>
            </a:r>
            <a:r>
              <a:rPr lang="en-US" sz="2000">
                <a:solidFill>
                  <a:srgbClr val="6600CC"/>
                </a:solidFill>
              </a:rPr>
              <a:t>public interface</a:t>
            </a:r>
            <a:r>
              <a:rPr lang="en-US" sz="2000"/>
              <a:t> </a:t>
            </a:r>
            <a:r>
              <a:rPr lang="en-US" sz="2000">
                <a:solidFill>
                  <a:srgbClr val="6600CC"/>
                </a:solidFill>
              </a:rPr>
              <a:t>functions </a:t>
            </a:r>
            <a:r>
              <a:rPr lang="en-US" sz="2000"/>
              <a:t>– each class knows nothing about how the others work inside.</a:t>
            </a:r>
          </a:p>
        </p:txBody>
      </p:sp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223838" y="5368925"/>
            <a:ext cx="419735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rgbClr val="6600CC"/>
                </a:solidFill>
              </a:rPr>
              <a:t>So to sum up:</a:t>
            </a:r>
          </a:p>
          <a:p>
            <a:pPr algn="ctr" eaLnBrk="1" hangingPunct="1"/>
            <a:r>
              <a:rPr lang="en-US" sz="2000" dirty="0"/>
              <a:t>OOP is using classes </a:t>
            </a:r>
            <a:r>
              <a:rPr lang="en-US" sz="2000" dirty="0" smtClean="0"/>
              <a:t>(</a:t>
            </a:r>
            <a:r>
              <a:rPr lang="en-US" sz="2000" dirty="0"/>
              <a:t>aka ADTs) to build programs – </a:t>
            </a:r>
            <a:r>
              <a:rPr lang="en-US" sz="2000" dirty="0">
                <a:solidFill>
                  <a:srgbClr val="006666"/>
                </a:solidFill>
              </a:rPr>
              <a:t>plus some other goodies we’ll learn soon</a:t>
            </a:r>
            <a:r>
              <a:rPr lang="en-US" sz="2000" dirty="0"/>
              <a:t>!</a:t>
            </a:r>
          </a:p>
        </p:txBody>
      </p:sp>
      <p:sp>
        <p:nvSpPr>
          <p:cNvPr id="33806" name="Rectangle 14"/>
          <p:cNvSpPr>
            <a:spLocks noChangeArrowheads="1"/>
          </p:cNvSpPr>
          <p:nvPr/>
        </p:nvSpPr>
        <p:spPr bwMode="auto">
          <a:xfrm>
            <a:off x="3606801" y="3506904"/>
            <a:ext cx="51943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 Each class holds a set of </a:t>
            </a:r>
            <a:r>
              <a:rPr lang="en-US" dirty="0">
                <a:solidFill>
                  <a:srgbClr val="FF0000"/>
                </a:solidFill>
              </a:rPr>
              <a:t>data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algorithms </a:t>
            </a:r>
            <a:r>
              <a:rPr lang="en-US" dirty="0" smtClean="0"/>
              <a:t>- </a:t>
            </a:r>
            <a:r>
              <a:rPr lang="en-US" dirty="0"/>
              <a:t>we then access the class using a </a:t>
            </a:r>
            <a:r>
              <a:rPr lang="en-US" dirty="0">
                <a:solidFill>
                  <a:srgbClr val="FF0000"/>
                </a:solidFill>
              </a:rPr>
              <a:t>simple set of interface functions</a:t>
            </a:r>
            <a:r>
              <a:rPr lang="en-US" dirty="0"/>
              <a:t>!</a:t>
            </a:r>
          </a:p>
        </p:txBody>
      </p:sp>
      <p:sp>
        <p:nvSpPr>
          <p:cNvPr id="181254" name="Text Box 6"/>
          <p:cNvSpPr txBox="1">
            <a:spLocks noChangeArrowheads="1"/>
          </p:cNvSpPr>
          <p:nvPr/>
        </p:nvSpPr>
        <p:spPr bwMode="auto">
          <a:xfrm>
            <a:off x="3019425" y="1068388"/>
            <a:ext cx="592613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 smtClean="0">
                <a:solidFill>
                  <a:srgbClr val="6600CC"/>
                </a:solidFill>
              </a:rPr>
              <a:t>Object </a:t>
            </a:r>
            <a:r>
              <a:rPr lang="en-US" sz="2000" dirty="0">
                <a:solidFill>
                  <a:srgbClr val="6600CC"/>
                </a:solidFill>
              </a:rPr>
              <a:t>Oriented Programming</a:t>
            </a:r>
            <a:r>
              <a:rPr lang="en-US" sz="2000" dirty="0"/>
              <a:t> (</a:t>
            </a:r>
            <a:r>
              <a:rPr lang="en-US" sz="2000" dirty="0">
                <a:solidFill>
                  <a:srgbClr val="6600CC"/>
                </a:solidFill>
              </a:rPr>
              <a:t>OOP</a:t>
            </a:r>
            <a:r>
              <a:rPr lang="en-US" sz="2000" dirty="0"/>
              <a:t>) is simply a programming model </a:t>
            </a:r>
            <a:r>
              <a:rPr lang="en-US" sz="2000" dirty="0" smtClean="0"/>
              <a:t>based on </a:t>
            </a:r>
            <a:r>
              <a:rPr lang="en-US" sz="2000" dirty="0"/>
              <a:t>the Abstract Data Type (ADT) concept we just learned!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6" grpId="0"/>
      <p:bldP spid="2" grpId="0"/>
      <p:bldP spid="3" grpId="0"/>
      <p:bldP spid="33806" grpId="0"/>
      <p:bldP spid="18125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152400" y="-76200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C++ Class Review</a:t>
            </a:r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685800" y="1111250"/>
            <a:ext cx="77724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 dirty="0">
                <a:cs typeface="Courier New" pitchFamily="49" charset="0"/>
              </a:rPr>
              <a:t>Ok, </a:t>
            </a:r>
            <a:r>
              <a:rPr lang="en-US" sz="2800" dirty="0" smtClean="0">
                <a:cs typeface="Courier New" pitchFamily="49" charset="0"/>
              </a:rPr>
              <a:t>since I know you’re rusty, let’s do </a:t>
            </a:r>
            <a:r>
              <a:rPr lang="en-US" sz="2800" dirty="0">
                <a:cs typeface="Courier New" pitchFamily="49" charset="0"/>
              </a:rPr>
              <a:t>a quick review of C++ </a:t>
            </a:r>
            <a:r>
              <a:rPr lang="en-US" sz="2800" dirty="0" err="1">
                <a:solidFill>
                  <a:srgbClr val="FF0000"/>
                </a:solidFill>
                <a:cs typeface="Courier New" pitchFamily="49" charset="0"/>
              </a:rPr>
              <a:t>structs</a:t>
            </a:r>
            <a:r>
              <a:rPr lang="en-US" sz="2800" dirty="0">
                <a:solidFill>
                  <a:srgbClr val="FF0000"/>
                </a:solidFill>
                <a:cs typeface="Courier New" pitchFamily="49" charset="0"/>
              </a:rPr>
              <a:t> </a:t>
            </a:r>
            <a:r>
              <a:rPr lang="en-US" sz="2800" dirty="0">
                <a:cs typeface="Courier New" pitchFamily="49" charset="0"/>
              </a:rPr>
              <a:t>and </a:t>
            </a:r>
            <a:r>
              <a:rPr lang="en-US" sz="2800" dirty="0">
                <a:solidFill>
                  <a:srgbClr val="FF0000"/>
                </a:solidFill>
                <a:cs typeface="Courier New" pitchFamily="49" charset="0"/>
              </a:rPr>
              <a:t>classes</a:t>
            </a:r>
            <a:r>
              <a:rPr lang="en-US" sz="2800" dirty="0">
                <a:cs typeface="Courier New" pitchFamily="49" charset="0"/>
              </a:rPr>
              <a:t>.</a:t>
            </a:r>
            <a:endParaRPr lang="en-US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637559"/>
            <a:ext cx="2857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762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Topic #1: </a:t>
            </a:r>
            <a:r>
              <a:rPr lang="en-US" smtClean="0">
                <a:solidFill>
                  <a:srgbClr val="6600CC"/>
                </a:solidFill>
              </a:rPr>
              <a:t>C++ structs</a:t>
            </a:r>
          </a:p>
        </p:txBody>
      </p:sp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159024" y="1237238"/>
            <a:ext cx="494501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tx2"/>
                </a:solidFill>
              </a:rPr>
              <a:t>Sometimes we want to group together multiple related pieces of data and store them in </a:t>
            </a:r>
            <a:r>
              <a:rPr lang="en-US" sz="2000" dirty="0" smtClean="0">
                <a:solidFill>
                  <a:schemeClr val="tx2"/>
                </a:solidFill>
              </a:rPr>
              <a:t>a single variable</a:t>
            </a:r>
            <a:r>
              <a:rPr lang="en-US" sz="20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38918" name="Text Box 3"/>
          <p:cNvSpPr txBox="1">
            <a:spLocks noChangeArrowheads="1"/>
          </p:cNvSpPr>
          <p:nvPr/>
        </p:nvSpPr>
        <p:spPr bwMode="auto">
          <a:xfrm>
            <a:off x="255405" y="2541498"/>
            <a:ext cx="480511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tx2"/>
                </a:solidFill>
              </a:rPr>
              <a:t>For instance, </a:t>
            </a:r>
            <a:r>
              <a:rPr lang="en-US" sz="2000" dirty="0" smtClean="0">
                <a:solidFill>
                  <a:schemeClr val="tx2"/>
                </a:solidFill>
              </a:rPr>
              <a:t>to represent a </a:t>
            </a:r>
            <a:r>
              <a:rPr lang="en-US" sz="2000" dirty="0" smtClean="0">
                <a:solidFill>
                  <a:srgbClr val="7030A0"/>
                </a:solidFill>
              </a:rPr>
              <a:t>person</a:t>
            </a:r>
            <a:r>
              <a:rPr lang="en-US" sz="2000" dirty="0" smtClean="0">
                <a:solidFill>
                  <a:schemeClr val="tx2"/>
                </a:solidFill>
              </a:rPr>
              <a:t> in my program, I need to store their </a:t>
            </a:r>
            <a:r>
              <a:rPr lang="en-US" sz="2000" dirty="0" smtClean="0">
                <a:solidFill>
                  <a:srgbClr val="FF0000"/>
                </a:solidFill>
              </a:rPr>
              <a:t>name</a:t>
            </a:r>
            <a:r>
              <a:rPr lang="en-US" sz="2000" dirty="0" smtClean="0">
                <a:solidFill>
                  <a:schemeClr val="tx2"/>
                </a:solidFill>
              </a:rPr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age</a:t>
            </a:r>
            <a:r>
              <a:rPr lang="en-US" sz="2000" dirty="0" smtClean="0">
                <a:solidFill>
                  <a:schemeClr val="tx2"/>
                </a:solidFill>
              </a:rPr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phone</a:t>
            </a:r>
            <a:r>
              <a:rPr lang="en-US" sz="2000" dirty="0" smtClean="0">
                <a:solidFill>
                  <a:schemeClr val="tx2"/>
                </a:solidFill>
              </a:rPr>
              <a:t> </a:t>
            </a:r>
            <a:r>
              <a:rPr lang="en-US" sz="2000" dirty="0" smtClean="0">
                <a:solidFill>
                  <a:srgbClr val="FF0000"/>
                </a:solidFill>
              </a:rPr>
              <a:t>number</a:t>
            </a:r>
            <a:r>
              <a:rPr lang="en-US" sz="2000" dirty="0" smtClean="0">
                <a:solidFill>
                  <a:schemeClr val="tx2"/>
                </a:solidFill>
              </a:rPr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address</a:t>
            </a:r>
            <a:r>
              <a:rPr lang="en-US" sz="2000" dirty="0" smtClean="0">
                <a:solidFill>
                  <a:schemeClr val="tx2"/>
                </a:solidFill>
              </a:rPr>
              <a:t>, etc.  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38921" name="Text Box 3"/>
          <p:cNvSpPr txBox="1">
            <a:spLocks noChangeArrowheads="1"/>
          </p:cNvSpPr>
          <p:nvPr/>
        </p:nvSpPr>
        <p:spPr bwMode="auto">
          <a:xfrm>
            <a:off x="334917" y="3845758"/>
            <a:ext cx="46101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tx2"/>
                </a:solidFill>
              </a:rPr>
              <a:t>The </a:t>
            </a:r>
            <a:r>
              <a:rPr lang="en-US" sz="2000" dirty="0" smtClean="0">
                <a:solidFill>
                  <a:schemeClr val="tx2"/>
                </a:solidFill>
              </a:rPr>
              <a:t>problem is that I have to define </a:t>
            </a:r>
            <a:r>
              <a:rPr lang="en-US" sz="2000" dirty="0" smtClean="0">
                <a:solidFill>
                  <a:srgbClr val="FF0000"/>
                </a:solidFill>
              </a:rPr>
              <a:t>four separate variables </a:t>
            </a:r>
            <a:r>
              <a:rPr lang="en-US" sz="2000" dirty="0" smtClean="0">
                <a:solidFill>
                  <a:schemeClr val="tx2"/>
                </a:solidFill>
              </a:rPr>
              <a:t>to represent a single entity (like a person).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38923" name="Text Box 3"/>
          <p:cNvSpPr txBox="1">
            <a:spLocks noChangeArrowheads="1"/>
          </p:cNvSpPr>
          <p:nvPr/>
        </p:nvSpPr>
        <p:spPr bwMode="auto">
          <a:xfrm>
            <a:off x="334917" y="5150018"/>
            <a:ext cx="450136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 smtClean="0">
                <a:solidFill>
                  <a:schemeClr val="tx2"/>
                </a:solidFill>
              </a:rPr>
              <a:t>It’d be nice if we had some way to define a </a:t>
            </a:r>
            <a:r>
              <a:rPr lang="en-US" sz="2000" dirty="0" smtClean="0">
                <a:solidFill>
                  <a:srgbClr val="FF0000"/>
                </a:solidFill>
              </a:rPr>
              <a:t>single variable </a:t>
            </a:r>
            <a:r>
              <a:rPr lang="en-US" sz="2000" dirty="0" smtClean="0">
                <a:solidFill>
                  <a:schemeClr val="tx2"/>
                </a:solidFill>
              </a:rPr>
              <a:t>that can hold all of our related values.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247860" y="1237237"/>
            <a:ext cx="3797285" cy="5237704"/>
          </a:xfrm>
          <a:prstGeom prst="rect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66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60051" y="1203255"/>
            <a:ext cx="1537600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int</a:t>
            </a:r>
            <a:r>
              <a:rPr lang="en-US" sz="2400" dirty="0" smtClean="0"/>
              <a:t> main()</a:t>
            </a:r>
          </a:p>
          <a:p>
            <a:r>
              <a:rPr lang="en-US" sz="2400" dirty="0" smtClean="0"/>
              <a:t>{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}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29805" y="1826945"/>
            <a:ext cx="165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CC"/>
                </a:solidFill>
              </a:rPr>
              <a:t>string name;</a:t>
            </a:r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29805" y="2155253"/>
            <a:ext cx="10743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6600CC"/>
                </a:solidFill>
              </a:rPr>
              <a:t>int</a:t>
            </a:r>
            <a:r>
              <a:rPr lang="en-US" dirty="0" smtClean="0">
                <a:solidFill>
                  <a:srgbClr val="6600CC"/>
                </a:solidFill>
              </a:rPr>
              <a:t> age;</a:t>
            </a:r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29805" y="2483561"/>
            <a:ext cx="1898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6600CC"/>
                </a:solidFill>
              </a:rPr>
              <a:t>int</a:t>
            </a:r>
            <a:r>
              <a:rPr lang="en-US" dirty="0" smtClean="0">
                <a:solidFill>
                  <a:srgbClr val="6600CC"/>
                </a:solidFill>
              </a:rPr>
              <a:t> </a:t>
            </a:r>
            <a:r>
              <a:rPr lang="en-US" dirty="0" err="1" smtClean="0">
                <a:solidFill>
                  <a:srgbClr val="6600CC"/>
                </a:solidFill>
              </a:rPr>
              <a:t>phoneNum</a:t>
            </a:r>
            <a:r>
              <a:rPr lang="en-US" dirty="0" smtClean="0">
                <a:solidFill>
                  <a:srgbClr val="6600CC"/>
                </a:solidFill>
              </a:rPr>
              <a:t>;</a:t>
            </a:r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29805" y="2811870"/>
            <a:ext cx="19976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CC"/>
                </a:solidFill>
              </a:rPr>
              <a:t>string address;</a:t>
            </a:r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29805" y="3202883"/>
            <a:ext cx="20377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name = “Carey”;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age = 44;</a:t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…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426250" y="1888730"/>
            <a:ext cx="1656223" cy="24648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529804" y="4661366"/>
            <a:ext cx="1763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CC"/>
                </a:solidFill>
              </a:rPr>
              <a:t>PERSON    p;</a:t>
            </a:r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29805" y="5013821"/>
            <a:ext cx="22397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p.name = “Carey”;</a:t>
            </a:r>
          </a:p>
          <a:p>
            <a:r>
              <a:rPr lang="en-US" dirty="0" err="1" smtClean="0">
                <a:solidFill>
                  <a:srgbClr val="0070C0"/>
                </a:solidFill>
              </a:rPr>
              <a:t>p.age</a:t>
            </a:r>
            <a:r>
              <a:rPr lang="en-US" dirty="0" smtClean="0">
                <a:solidFill>
                  <a:srgbClr val="0070C0"/>
                </a:solidFill>
              </a:rPr>
              <a:t> = 44;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…</a:t>
            </a:r>
            <a:endParaRPr 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/>
      <p:bldP spid="38918" grpId="0"/>
      <p:bldP spid="38921" grpId="0"/>
      <p:bldP spid="38923" grpId="0"/>
      <p:bldP spid="2" grpId="0" animBg="1"/>
      <p:bldP spid="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762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Topic #1: </a:t>
            </a:r>
            <a:r>
              <a:rPr lang="en-US" smtClean="0">
                <a:solidFill>
                  <a:srgbClr val="6600CC"/>
                </a:solidFill>
              </a:rPr>
              <a:t>C++ structs</a:t>
            </a:r>
          </a:p>
        </p:txBody>
      </p:sp>
      <p:pic>
        <p:nvPicPr>
          <p:cNvPr id="3891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5" r="3908"/>
          <a:stretch>
            <a:fillRect/>
          </a:stretch>
        </p:blipFill>
        <p:spPr bwMode="auto">
          <a:xfrm>
            <a:off x="3405294" y="3460634"/>
            <a:ext cx="2498725" cy="166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920" name="Text Box 3"/>
          <p:cNvSpPr txBox="1">
            <a:spLocks noChangeArrowheads="1"/>
          </p:cNvSpPr>
          <p:nvPr/>
        </p:nvSpPr>
        <p:spPr bwMode="auto">
          <a:xfrm>
            <a:off x="3092557" y="5219584"/>
            <a:ext cx="314801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tx2"/>
                </a:solidFill>
              </a:rPr>
              <a:t>Each </a:t>
            </a:r>
            <a:r>
              <a:rPr lang="en-US" sz="2000" dirty="0" smtClean="0">
                <a:solidFill>
                  <a:schemeClr val="tx2"/>
                </a:solidFill>
              </a:rPr>
              <a:t>nerd has</a:t>
            </a:r>
            <a:r>
              <a:rPr lang="en-US" sz="2000" dirty="0">
                <a:solidFill>
                  <a:schemeClr val="tx2"/>
                </a:solidFill>
              </a:rPr>
              <a:t>:</a:t>
            </a:r>
          </a:p>
          <a:p>
            <a:pPr algn="ctr" eaLnBrk="1" hangingPunct="1"/>
            <a:r>
              <a:rPr lang="en-US" sz="2000" dirty="0">
                <a:solidFill>
                  <a:srgbClr val="0000CC"/>
                </a:solidFill>
              </a:rPr>
              <a:t>A name</a:t>
            </a:r>
          </a:p>
          <a:p>
            <a:pPr algn="ctr" eaLnBrk="1" hangingPunct="1"/>
            <a:r>
              <a:rPr lang="en-US" sz="2000" dirty="0" smtClean="0">
                <a:solidFill>
                  <a:srgbClr val="0000CC"/>
                </a:solidFill>
              </a:rPr>
              <a:t>An IQ</a:t>
            </a:r>
            <a:endParaRPr lang="en-US" sz="2000" dirty="0">
              <a:solidFill>
                <a:srgbClr val="0000CC"/>
              </a:solidFill>
            </a:endParaRPr>
          </a:p>
          <a:p>
            <a:pPr algn="ctr" eaLnBrk="1" hangingPunct="1"/>
            <a:r>
              <a:rPr lang="en-US" sz="2000" dirty="0" smtClean="0">
                <a:solidFill>
                  <a:srgbClr val="0000CC"/>
                </a:solidFill>
              </a:rPr>
              <a:t>A GPA</a:t>
            </a:r>
            <a:endParaRPr lang="en-US" sz="2000" dirty="0">
              <a:solidFill>
                <a:srgbClr val="0000CC"/>
              </a:solidFill>
            </a:endParaRPr>
          </a:p>
        </p:txBody>
      </p:sp>
      <p:sp>
        <p:nvSpPr>
          <p:cNvPr id="38924" name="Text Box 3"/>
          <p:cNvSpPr txBox="1">
            <a:spLocks noChangeArrowheads="1"/>
          </p:cNvSpPr>
          <p:nvPr/>
        </p:nvSpPr>
        <p:spPr bwMode="auto">
          <a:xfrm>
            <a:off x="556595" y="1330758"/>
            <a:ext cx="820723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chemeClr val="tx2"/>
                </a:solidFill>
              </a:rPr>
              <a:t>The C++ </a:t>
            </a:r>
            <a:r>
              <a:rPr lang="en-US" dirty="0" err="1">
                <a:solidFill>
                  <a:srgbClr val="6600CC"/>
                </a:solidFill>
              </a:rPr>
              <a:t>struct</a:t>
            </a:r>
            <a:r>
              <a:rPr lang="en-US" dirty="0">
                <a:solidFill>
                  <a:schemeClr val="tx2"/>
                </a:solidFill>
              </a:rPr>
              <a:t> allows us to define a whole new </a:t>
            </a:r>
            <a:r>
              <a:rPr lang="en-US" dirty="0">
                <a:solidFill>
                  <a:srgbClr val="6600CC"/>
                </a:solidFill>
              </a:rPr>
              <a:t>type of variable </a:t>
            </a:r>
            <a:r>
              <a:rPr lang="en-US" dirty="0">
                <a:solidFill>
                  <a:schemeClr val="tx2"/>
                </a:solidFill>
              </a:rPr>
              <a:t>that holds multiple related pieces of data rather than just one value.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876" y="3687068"/>
            <a:ext cx="1631373" cy="12235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391886" y="2760395"/>
            <a:ext cx="83719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 smtClean="0">
                <a:solidFill>
                  <a:schemeClr val="tx2"/>
                </a:solidFill>
              </a:rPr>
              <a:t>Let’s see how to use this feature to define a </a:t>
            </a:r>
            <a:r>
              <a:rPr lang="en-US" dirty="0" smtClean="0">
                <a:solidFill>
                  <a:srgbClr val="FF0000"/>
                </a:solidFill>
              </a:rPr>
              <a:t>nerd</a:t>
            </a:r>
            <a:r>
              <a:rPr lang="en-US" dirty="0" smtClean="0">
                <a:solidFill>
                  <a:schemeClr val="tx2"/>
                </a:solidFill>
              </a:rPr>
              <a:t> type!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36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20" grpId="0" build="p"/>
      <p:bldP spid="38924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1524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C++ struct types</a:t>
            </a:r>
          </a:p>
        </p:txBody>
      </p:sp>
      <p:sp>
        <p:nvSpPr>
          <p:cNvPr id="55300" name="Rectangle 4"/>
          <p:cNvSpPr>
            <a:spLocks noChangeArrowheads="1"/>
          </p:cNvSpPr>
          <p:nvPr/>
        </p:nvSpPr>
        <p:spPr bwMode="auto">
          <a:xfrm>
            <a:off x="228600" y="4666736"/>
            <a:ext cx="8686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sz="2400" dirty="0"/>
              <a:t>This defines an entirely new </a:t>
            </a:r>
            <a:r>
              <a:rPr lang="en-US" sz="2400" dirty="0">
                <a:solidFill>
                  <a:srgbClr val="FF0000"/>
                </a:solidFill>
              </a:rPr>
              <a:t>data type</a:t>
            </a:r>
            <a:r>
              <a:rPr lang="en-US" sz="2400" dirty="0"/>
              <a:t>, like </a:t>
            </a:r>
            <a:r>
              <a:rPr lang="en-US" sz="2400" dirty="0">
                <a:solidFill>
                  <a:srgbClr val="FF0000"/>
                </a:solidFill>
              </a:rPr>
              <a:t>string</a:t>
            </a:r>
            <a:r>
              <a:rPr lang="en-US" sz="2400" dirty="0"/>
              <a:t>, that we can now use in our program.</a:t>
            </a:r>
            <a:endParaRPr lang="en-US" sz="2400" dirty="0">
              <a:solidFill>
                <a:srgbClr val="990000"/>
              </a:solidFill>
            </a:endParaRPr>
          </a:p>
        </p:txBody>
      </p:sp>
      <p:sp>
        <p:nvSpPr>
          <p:cNvPr id="55301" name="Rectangle 5"/>
          <p:cNvSpPr>
            <a:spLocks noChangeArrowheads="1"/>
          </p:cNvSpPr>
          <p:nvPr/>
        </p:nvSpPr>
        <p:spPr bwMode="auto">
          <a:xfrm>
            <a:off x="762000" y="1931773"/>
            <a:ext cx="1079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6666"/>
                </a:solidFill>
              </a:rPr>
              <a:t>struct</a:t>
            </a:r>
          </a:p>
        </p:txBody>
      </p:sp>
      <p:sp>
        <p:nvSpPr>
          <p:cNvPr id="55302" name="Text Box 6"/>
          <p:cNvSpPr txBox="1">
            <a:spLocks noChangeArrowheads="1"/>
          </p:cNvSpPr>
          <p:nvPr/>
        </p:nvSpPr>
        <p:spPr bwMode="auto">
          <a:xfrm>
            <a:off x="4495800" y="1322173"/>
            <a:ext cx="3913188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>
                <a:solidFill>
                  <a:schemeClr val="tx2"/>
                </a:solidFill>
              </a:rPr>
              <a:t>First, write the word </a:t>
            </a:r>
            <a:r>
              <a:rPr lang="en-US" sz="2200">
                <a:solidFill>
                  <a:srgbClr val="006666"/>
                </a:solidFill>
              </a:rPr>
              <a:t>struct</a:t>
            </a:r>
            <a:r>
              <a:rPr lang="en-US" sz="220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55303" name="Text Box 7"/>
          <p:cNvSpPr txBox="1">
            <a:spLocks noChangeArrowheads="1"/>
          </p:cNvSpPr>
          <p:nvPr/>
        </p:nvSpPr>
        <p:spPr bwMode="auto">
          <a:xfrm>
            <a:off x="4495800" y="1703173"/>
            <a:ext cx="4343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>
                <a:solidFill>
                  <a:schemeClr val="tx2"/>
                </a:solidFill>
              </a:rPr>
              <a:t>Then we give our new struct a </a:t>
            </a:r>
            <a:r>
              <a:rPr lang="en-US" sz="2200">
                <a:solidFill>
                  <a:srgbClr val="990000"/>
                </a:solidFill>
              </a:rPr>
              <a:t>name</a:t>
            </a:r>
            <a:r>
              <a:rPr lang="en-US" sz="2200">
                <a:solidFill>
                  <a:schemeClr val="tx2"/>
                </a:solidFill>
              </a:rPr>
              <a:t>…</a:t>
            </a:r>
          </a:p>
        </p:txBody>
      </p:sp>
      <p:sp>
        <p:nvSpPr>
          <p:cNvPr id="55304" name="Text Box 8"/>
          <p:cNvSpPr txBox="1">
            <a:spLocks noChangeArrowheads="1"/>
          </p:cNvSpPr>
          <p:nvPr/>
        </p:nvSpPr>
        <p:spPr bwMode="auto">
          <a:xfrm>
            <a:off x="1817688" y="1931773"/>
            <a:ext cx="10390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990000"/>
                </a:solidFill>
              </a:rPr>
              <a:t>NERD</a:t>
            </a:r>
            <a:endParaRPr lang="en-US" dirty="0">
              <a:solidFill>
                <a:srgbClr val="990000"/>
              </a:solidFill>
            </a:endParaRPr>
          </a:p>
        </p:txBody>
      </p:sp>
      <p:sp>
        <p:nvSpPr>
          <p:cNvPr id="55305" name="Text Box 9"/>
          <p:cNvSpPr txBox="1">
            <a:spLocks noChangeArrowheads="1"/>
          </p:cNvSpPr>
          <p:nvPr/>
        </p:nvSpPr>
        <p:spPr bwMode="auto">
          <a:xfrm>
            <a:off x="4452938" y="2404848"/>
            <a:ext cx="4691062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 dirty="0">
                <a:solidFill>
                  <a:schemeClr val="tx2"/>
                </a:solidFill>
              </a:rPr>
              <a:t>Then we specify all of the </a:t>
            </a:r>
            <a:r>
              <a:rPr lang="en-US" sz="2200" dirty="0" smtClean="0">
                <a:solidFill>
                  <a:schemeClr val="accent2"/>
                </a:solidFill>
              </a:rPr>
              <a:t>variables </a:t>
            </a:r>
            <a:r>
              <a:rPr lang="en-US" sz="2200" dirty="0" smtClean="0">
                <a:solidFill>
                  <a:schemeClr val="tx2"/>
                </a:solidFill>
              </a:rPr>
              <a:t>that </a:t>
            </a:r>
            <a:r>
              <a:rPr lang="en-US" sz="2200" dirty="0">
                <a:solidFill>
                  <a:schemeClr val="tx2"/>
                </a:solidFill>
              </a:rPr>
              <a:t>our new structure contains in between </a:t>
            </a:r>
            <a:r>
              <a:rPr lang="en-US" sz="2200" dirty="0">
                <a:solidFill>
                  <a:srgbClr val="6600CC"/>
                </a:solidFill>
              </a:rPr>
              <a:t>{</a:t>
            </a:r>
            <a:r>
              <a:rPr lang="en-US" sz="2200" dirty="0">
                <a:solidFill>
                  <a:schemeClr val="tx2"/>
                </a:solidFill>
              </a:rPr>
              <a:t> and </a:t>
            </a:r>
            <a:r>
              <a:rPr lang="en-US" sz="2200" dirty="0">
                <a:solidFill>
                  <a:srgbClr val="6600CC"/>
                </a:solidFill>
              </a:rPr>
              <a:t>}</a:t>
            </a:r>
          </a:p>
        </p:txBody>
      </p:sp>
      <p:sp>
        <p:nvSpPr>
          <p:cNvPr id="55306" name="Text Box 10"/>
          <p:cNvSpPr txBox="1">
            <a:spLocks noChangeArrowheads="1"/>
          </p:cNvSpPr>
          <p:nvPr/>
        </p:nvSpPr>
        <p:spPr bwMode="auto">
          <a:xfrm>
            <a:off x="838200" y="2236573"/>
            <a:ext cx="295275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6600CC"/>
                </a:solidFill>
              </a:rPr>
              <a:t>{</a:t>
            </a:r>
          </a:p>
          <a:p>
            <a:pPr eaLnBrk="1" hangingPunct="1"/>
            <a:endParaRPr lang="en-US">
              <a:solidFill>
                <a:srgbClr val="6600CC"/>
              </a:solidFill>
            </a:endParaRPr>
          </a:p>
          <a:p>
            <a:pPr eaLnBrk="1" hangingPunct="1"/>
            <a:endParaRPr lang="en-US">
              <a:solidFill>
                <a:srgbClr val="6600CC"/>
              </a:solidFill>
            </a:endParaRPr>
          </a:p>
          <a:p>
            <a:pPr eaLnBrk="1" hangingPunct="1"/>
            <a:endParaRPr lang="en-US">
              <a:solidFill>
                <a:srgbClr val="6600CC"/>
              </a:solidFill>
            </a:endParaRPr>
          </a:p>
          <a:p>
            <a:pPr eaLnBrk="1" hangingPunct="1"/>
            <a:r>
              <a:rPr lang="en-US">
                <a:solidFill>
                  <a:srgbClr val="6600CC"/>
                </a:solidFill>
              </a:rPr>
              <a:t>}</a:t>
            </a:r>
          </a:p>
        </p:txBody>
      </p:sp>
      <p:sp>
        <p:nvSpPr>
          <p:cNvPr id="55307" name="Text Box 11"/>
          <p:cNvSpPr txBox="1">
            <a:spLocks noChangeArrowheads="1"/>
          </p:cNvSpPr>
          <p:nvPr/>
        </p:nvSpPr>
        <p:spPr bwMode="auto">
          <a:xfrm>
            <a:off x="1154113" y="2552486"/>
            <a:ext cx="20377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2"/>
                </a:solidFill>
              </a:rPr>
              <a:t>string  name</a:t>
            </a:r>
            <a:r>
              <a:rPr lang="en-US" dirty="0">
                <a:solidFill>
                  <a:srgbClr val="FF3300"/>
                </a:solidFill>
              </a:rPr>
              <a:t>;</a:t>
            </a:r>
          </a:p>
          <a:p>
            <a:pPr eaLnBrk="1" hangingPunct="1"/>
            <a:r>
              <a:rPr lang="en-US" dirty="0" err="1">
                <a:solidFill>
                  <a:schemeClr val="accent2"/>
                </a:solidFill>
              </a:rPr>
              <a:t>int</a:t>
            </a:r>
            <a:r>
              <a:rPr lang="en-US" dirty="0">
                <a:solidFill>
                  <a:schemeClr val="accent2"/>
                </a:solidFill>
              </a:rPr>
              <a:t>       </a:t>
            </a:r>
            <a:r>
              <a:rPr lang="en-US" dirty="0" smtClean="0">
                <a:solidFill>
                  <a:schemeClr val="accent2"/>
                </a:solidFill>
              </a:rPr>
              <a:t>IQ</a:t>
            </a:r>
            <a:r>
              <a:rPr lang="en-US" dirty="0" smtClean="0">
                <a:solidFill>
                  <a:srgbClr val="FF3300"/>
                </a:solidFill>
              </a:rPr>
              <a:t>;</a:t>
            </a:r>
            <a:endParaRPr lang="en-US" dirty="0">
              <a:solidFill>
                <a:srgbClr val="FF3300"/>
              </a:solidFill>
            </a:endParaRPr>
          </a:p>
          <a:p>
            <a:pPr eaLnBrk="1" hangingPunct="1"/>
            <a:r>
              <a:rPr lang="en-US" dirty="0">
                <a:solidFill>
                  <a:schemeClr val="accent2"/>
                </a:solidFill>
              </a:rPr>
              <a:t>float   GPA</a:t>
            </a:r>
            <a:r>
              <a:rPr lang="en-US" dirty="0">
                <a:solidFill>
                  <a:srgbClr val="FF3300"/>
                </a:solidFill>
              </a:rPr>
              <a:t>;</a:t>
            </a:r>
          </a:p>
        </p:txBody>
      </p:sp>
      <p:sp>
        <p:nvSpPr>
          <p:cNvPr id="55308" name="Rectangle 12"/>
          <p:cNvSpPr>
            <a:spLocks noChangeArrowheads="1"/>
          </p:cNvSpPr>
          <p:nvPr/>
        </p:nvSpPr>
        <p:spPr bwMode="auto">
          <a:xfrm>
            <a:off x="979488" y="3556936"/>
            <a:ext cx="35298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400">
                <a:solidFill>
                  <a:srgbClr val="FF3300"/>
                </a:solidFill>
              </a:rPr>
              <a:t>;</a:t>
            </a:r>
          </a:p>
        </p:txBody>
      </p:sp>
      <p:sp>
        <p:nvSpPr>
          <p:cNvPr id="55309" name="Text Box 13"/>
          <p:cNvSpPr txBox="1">
            <a:spLocks noChangeArrowheads="1"/>
          </p:cNvSpPr>
          <p:nvPr/>
        </p:nvSpPr>
        <p:spPr bwMode="auto">
          <a:xfrm>
            <a:off x="4495800" y="3547848"/>
            <a:ext cx="4343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>
                <a:solidFill>
                  <a:schemeClr val="tx2"/>
                </a:solidFill>
              </a:rPr>
              <a:t>Finally, we add a semicolon </a:t>
            </a:r>
            <a:r>
              <a:rPr lang="en-US" sz="2200">
                <a:solidFill>
                  <a:srgbClr val="FF3300"/>
                </a:solidFill>
              </a:rPr>
              <a:t>;</a:t>
            </a:r>
            <a:r>
              <a:rPr lang="en-US" sz="2200">
                <a:solidFill>
                  <a:schemeClr val="tx2"/>
                </a:solidFill>
              </a:rPr>
              <a:t> at the end.</a:t>
            </a: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228600" y="5807677"/>
            <a:ext cx="8686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sz="2400" dirty="0" smtClean="0"/>
              <a:t>Alert: </a:t>
            </a:r>
            <a:r>
              <a:rPr lang="en-US" sz="2400" dirty="0" smtClean="0">
                <a:solidFill>
                  <a:srgbClr val="FF0000"/>
                </a:solidFill>
              </a:rPr>
              <a:t>NERD</a:t>
            </a:r>
            <a:r>
              <a:rPr lang="en-US" sz="2400" dirty="0" smtClean="0"/>
              <a:t> is </a:t>
            </a:r>
            <a:r>
              <a:rPr lang="en-US" sz="2400" dirty="0" smtClean="0">
                <a:solidFill>
                  <a:srgbClr val="FF0000"/>
                </a:solidFill>
              </a:rPr>
              <a:t>not a variable</a:t>
            </a:r>
            <a:r>
              <a:rPr lang="en-US" sz="2400" dirty="0" smtClean="0"/>
              <a:t>! It’s a new </a:t>
            </a:r>
            <a:r>
              <a:rPr lang="en-US" sz="2400" dirty="0" smtClean="0">
                <a:solidFill>
                  <a:srgbClr val="FF0000"/>
                </a:solidFill>
              </a:rPr>
              <a:t>data type</a:t>
            </a:r>
            <a:r>
              <a:rPr lang="en-US" sz="2400" dirty="0" smtClean="0"/>
              <a:t>!</a:t>
            </a:r>
            <a:endParaRPr lang="en-US" sz="2400" dirty="0">
              <a:solidFill>
                <a:srgbClr val="99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5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5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5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5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5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5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5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5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5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5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55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55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5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5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5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5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0" grpId="0"/>
      <p:bldP spid="55301" grpId="0"/>
      <p:bldP spid="55302" grpId="0"/>
      <p:bldP spid="55302" grpId="1"/>
      <p:bldP spid="55303" grpId="0"/>
      <p:bldP spid="55303" grpId="1"/>
      <p:bldP spid="55304" grpId="0"/>
      <p:bldP spid="55305" grpId="0"/>
      <p:bldP spid="55305" grpId="1"/>
      <p:bldP spid="55306" grpId="0"/>
      <p:bldP spid="55307" grpId="0" build="p"/>
      <p:bldP spid="55308" grpId="0"/>
      <p:bldP spid="55309" grpId="0"/>
      <p:bldP spid="55309" grpId="1"/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71" name="Rectangle 15"/>
          <p:cNvSpPr>
            <a:spLocks noChangeArrowheads="1"/>
          </p:cNvSpPr>
          <p:nvPr/>
        </p:nvSpPr>
        <p:spPr bwMode="auto">
          <a:xfrm>
            <a:off x="582613" y="4186238"/>
            <a:ext cx="3236912" cy="2392362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0" name="Rectangle 14"/>
          <p:cNvSpPr>
            <a:spLocks noChangeArrowheads="1"/>
          </p:cNvSpPr>
          <p:nvPr/>
        </p:nvSpPr>
        <p:spPr bwMode="auto">
          <a:xfrm>
            <a:off x="600075" y="2008188"/>
            <a:ext cx="2806700" cy="1774825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C++ </a:t>
            </a:r>
            <a:r>
              <a:rPr lang="en-US" dirty="0" err="1" smtClean="0"/>
              <a:t>struct</a:t>
            </a:r>
            <a:r>
              <a:rPr lang="en-US" dirty="0" smtClean="0"/>
              <a:t> types</a:t>
            </a:r>
          </a:p>
        </p:txBody>
      </p:sp>
      <p:sp>
        <p:nvSpPr>
          <p:cNvPr id="45059" name="Text Box 3"/>
          <p:cNvSpPr txBox="1">
            <a:spLocks noChangeArrowheads="1"/>
          </p:cNvSpPr>
          <p:nvPr/>
        </p:nvSpPr>
        <p:spPr bwMode="auto">
          <a:xfrm>
            <a:off x="242888" y="742950"/>
            <a:ext cx="859631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chemeClr val="tx2"/>
                </a:solidFill>
              </a:rPr>
              <a:t>Once we define our new </a:t>
            </a:r>
            <a:r>
              <a:rPr lang="en-US" dirty="0" smtClean="0">
                <a:solidFill>
                  <a:srgbClr val="FF0000"/>
                </a:solidFill>
              </a:rPr>
              <a:t>data type</a:t>
            </a:r>
            <a:r>
              <a:rPr lang="en-US" dirty="0"/>
              <a:t>,</a:t>
            </a:r>
            <a:r>
              <a:rPr lang="en-US" dirty="0">
                <a:solidFill>
                  <a:srgbClr val="990000"/>
                </a:solidFill>
              </a:rPr>
              <a:t> </a:t>
            </a:r>
            <a:r>
              <a:rPr lang="en-US" dirty="0"/>
              <a:t>like </a:t>
            </a:r>
            <a:r>
              <a:rPr lang="en-US" dirty="0" smtClean="0">
                <a:solidFill>
                  <a:srgbClr val="FF0000"/>
                </a:solidFill>
              </a:rPr>
              <a:t>NERD</a:t>
            </a:r>
            <a:r>
              <a:rPr lang="en-US" dirty="0" smtClean="0">
                <a:solidFill>
                  <a:schemeClr val="tx2"/>
                </a:solidFill>
              </a:rPr>
              <a:t>, </a:t>
            </a:r>
            <a:r>
              <a:rPr lang="en-US" dirty="0">
                <a:solidFill>
                  <a:schemeClr val="tx2"/>
                </a:solidFill>
              </a:rPr>
              <a:t>we can use it to define variables like any traditional data type.</a:t>
            </a: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533400" y="1657350"/>
            <a:ext cx="2518638" cy="2431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900" b="1" u="sng" dirty="0" err="1" smtClean="0">
                <a:solidFill>
                  <a:srgbClr val="6600CC"/>
                </a:solidFill>
                <a:latin typeface="Courier New" pitchFamily="49" charset="0"/>
              </a:rPr>
              <a:t>nerd.h</a:t>
            </a:r>
            <a:endParaRPr lang="en-US" sz="1900" b="1" u="sng" dirty="0">
              <a:solidFill>
                <a:srgbClr val="6600CC"/>
              </a:solidFill>
              <a:latin typeface="Courier New" pitchFamily="49" charset="0"/>
            </a:endParaRPr>
          </a:p>
          <a:p>
            <a:pPr eaLnBrk="1" hangingPunct="1"/>
            <a:r>
              <a:rPr lang="en-US" sz="1900" b="1" dirty="0" err="1">
                <a:latin typeface="Courier New" pitchFamily="49" charset="0"/>
              </a:rPr>
              <a:t>struct</a:t>
            </a:r>
            <a:r>
              <a:rPr lang="en-US" sz="1900" b="1" dirty="0">
                <a:latin typeface="Courier New" pitchFamily="49" charset="0"/>
              </a:rPr>
              <a:t> </a:t>
            </a:r>
            <a:r>
              <a:rPr lang="en-US" sz="1900" b="1" dirty="0" smtClean="0">
                <a:solidFill>
                  <a:schemeClr val="accent2"/>
                </a:solidFill>
                <a:latin typeface="Courier New" pitchFamily="49" charset="0"/>
              </a:rPr>
              <a:t>NERD</a:t>
            </a:r>
            <a:endParaRPr lang="en-US" sz="1900" b="1" dirty="0">
              <a:solidFill>
                <a:schemeClr val="accent2"/>
              </a:solidFill>
              <a:latin typeface="Courier New" pitchFamily="49" charset="0"/>
            </a:endParaRP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{</a:t>
            </a: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    string name;</a:t>
            </a: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    </a:t>
            </a:r>
            <a:r>
              <a:rPr lang="en-US" sz="1900" b="1" dirty="0" err="1">
                <a:latin typeface="Courier New" pitchFamily="49" charset="0"/>
              </a:rPr>
              <a:t>int</a:t>
            </a:r>
            <a:r>
              <a:rPr lang="en-US" sz="1900" b="1" dirty="0">
                <a:latin typeface="Courier New" pitchFamily="49" charset="0"/>
              </a:rPr>
              <a:t> </a:t>
            </a:r>
            <a:r>
              <a:rPr lang="en-US" sz="1900" b="1" dirty="0" smtClean="0">
                <a:latin typeface="Courier New" pitchFamily="49" charset="0"/>
              </a:rPr>
              <a:t>IQ;</a:t>
            </a:r>
            <a:endParaRPr lang="en-US" sz="1900" b="1" dirty="0">
              <a:latin typeface="Courier New" pitchFamily="49" charset="0"/>
            </a:endParaRP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    float GPA;</a:t>
            </a: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};</a:t>
            </a:r>
          </a:p>
          <a:p>
            <a:pPr eaLnBrk="1" hangingPunct="1"/>
            <a:endParaRPr lang="en-US" sz="1900" b="1" dirty="0">
              <a:latin typeface="Courier New" pitchFamily="49" charset="0"/>
            </a:endParaRPr>
          </a:p>
        </p:txBody>
      </p:sp>
      <p:sp>
        <p:nvSpPr>
          <p:cNvPr id="58373" name="Text Box 5"/>
          <p:cNvSpPr txBox="1">
            <a:spLocks noChangeArrowheads="1"/>
          </p:cNvSpPr>
          <p:nvPr/>
        </p:nvSpPr>
        <p:spPr bwMode="auto">
          <a:xfrm>
            <a:off x="528638" y="3838575"/>
            <a:ext cx="3248005" cy="2846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900" b="1" u="sng" dirty="0" smtClean="0">
                <a:solidFill>
                  <a:srgbClr val="6600CC"/>
                </a:solidFill>
                <a:latin typeface="Courier New" pitchFamily="49" charset="0"/>
              </a:rPr>
              <a:t>nerd.cpp</a:t>
            </a:r>
            <a:endParaRPr lang="en-US" sz="1900" b="1" u="sng" dirty="0">
              <a:solidFill>
                <a:srgbClr val="6600CC"/>
              </a:solidFill>
              <a:latin typeface="Courier New" pitchFamily="49" charset="0"/>
            </a:endParaRP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#include </a:t>
            </a:r>
            <a:r>
              <a:rPr lang="en-US" sz="1900" b="1" dirty="0" smtClean="0">
                <a:latin typeface="Courier New" pitchFamily="49" charset="0"/>
              </a:rPr>
              <a:t>“</a:t>
            </a:r>
            <a:r>
              <a:rPr lang="en-US" sz="1900" b="1" dirty="0" err="1" smtClean="0">
                <a:solidFill>
                  <a:srgbClr val="6600CC"/>
                </a:solidFill>
                <a:latin typeface="Courier New" pitchFamily="49" charset="0"/>
              </a:rPr>
              <a:t>nerd.h</a:t>
            </a:r>
            <a:r>
              <a:rPr lang="en-US" sz="1900" b="1" dirty="0">
                <a:latin typeface="Courier New" pitchFamily="49" charset="0"/>
              </a:rPr>
              <a:t>”</a:t>
            </a:r>
          </a:p>
          <a:p>
            <a:pPr eaLnBrk="1" hangingPunct="1"/>
            <a:endParaRPr lang="en-US" sz="800" b="1" dirty="0">
              <a:latin typeface="Courier New" pitchFamily="49" charset="0"/>
            </a:endParaRPr>
          </a:p>
          <a:p>
            <a:pPr eaLnBrk="1" hangingPunct="1"/>
            <a:r>
              <a:rPr lang="en-US" sz="1900" b="1" dirty="0" err="1" smtClean="0">
                <a:latin typeface="Courier New" pitchFamily="49" charset="0"/>
              </a:rPr>
              <a:t>int</a:t>
            </a:r>
            <a:r>
              <a:rPr lang="en-US" sz="1900" b="1" dirty="0" smtClean="0">
                <a:latin typeface="Courier New" pitchFamily="49" charset="0"/>
              </a:rPr>
              <a:t> main</a:t>
            </a:r>
            <a:r>
              <a:rPr lang="en-US" sz="1900" b="1" dirty="0">
                <a:latin typeface="Courier New" pitchFamily="49" charset="0"/>
              </a:rPr>
              <a:t>()</a:t>
            </a: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{</a:t>
            </a: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   </a:t>
            </a:r>
            <a:r>
              <a:rPr lang="en-US" sz="1900" b="1" dirty="0">
                <a:solidFill>
                  <a:schemeClr val="accent2"/>
                </a:solidFill>
                <a:latin typeface="Courier New" pitchFamily="49" charset="0"/>
              </a:rPr>
              <a:t>float </a:t>
            </a:r>
            <a:r>
              <a:rPr lang="en-US" sz="1900" b="1" dirty="0">
                <a:latin typeface="Courier New" pitchFamily="49" charset="0"/>
              </a:rPr>
              <a:t>f1</a:t>
            </a:r>
            <a:r>
              <a:rPr lang="en-US" sz="1900" b="1" dirty="0" smtClean="0">
                <a:latin typeface="Courier New" pitchFamily="49" charset="0"/>
              </a:rPr>
              <a:t>;</a:t>
            </a:r>
          </a:p>
          <a:p>
            <a:pPr eaLnBrk="1" hangingPunct="1"/>
            <a:r>
              <a:rPr lang="en-US" sz="1900" b="1" dirty="0" smtClean="0">
                <a:solidFill>
                  <a:schemeClr val="accent2"/>
                </a:solidFill>
                <a:latin typeface="Courier New" pitchFamily="49" charset="0"/>
              </a:rPr>
              <a:t>   NERD </a:t>
            </a:r>
            <a:r>
              <a:rPr lang="en-US" sz="1900" b="1" dirty="0">
                <a:latin typeface="Courier New" pitchFamily="49" charset="0"/>
              </a:rPr>
              <a:t>n</a:t>
            </a:r>
            <a:r>
              <a:rPr lang="en-US" sz="1900" b="1" dirty="0" smtClean="0">
                <a:latin typeface="Courier New" pitchFamily="49" charset="0"/>
              </a:rPr>
              <a:t>1</a:t>
            </a:r>
            <a:r>
              <a:rPr lang="en-US" sz="1900" b="1" dirty="0">
                <a:latin typeface="Courier New" pitchFamily="49" charset="0"/>
              </a:rPr>
              <a:t>, </a:t>
            </a:r>
            <a:r>
              <a:rPr lang="en-US" sz="1900" b="1" dirty="0" smtClean="0">
                <a:latin typeface="Courier New" pitchFamily="49" charset="0"/>
              </a:rPr>
              <a:t>n2</a:t>
            </a:r>
            <a:r>
              <a:rPr lang="en-US" sz="1900" b="1" dirty="0">
                <a:latin typeface="Courier New" pitchFamily="49" charset="0"/>
              </a:rPr>
              <a:t>;</a:t>
            </a: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   </a:t>
            </a: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   </a:t>
            </a:r>
            <a:r>
              <a:rPr lang="en-US" sz="1900" b="1" dirty="0" smtClean="0">
                <a:latin typeface="Courier New" pitchFamily="49" charset="0"/>
              </a:rPr>
              <a:t>n1.name </a:t>
            </a:r>
            <a:r>
              <a:rPr lang="en-US" sz="1900" b="1" dirty="0">
                <a:latin typeface="Courier New" pitchFamily="49" charset="0"/>
              </a:rPr>
              <a:t>= </a:t>
            </a:r>
            <a:r>
              <a:rPr lang="en-US" sz="1900" b="1" dirty="0" smtClean="0">
                <a:latin typeface="Courier New" pitchFamily="49" charset="0"/>
              </a:rPr>
              <a:t>“David”;</a:t>
            </a:r>
            <a:endParaRPr lang="en-US" sz="1900" b="1" dirty="0">
              <a:latin typeface="Courier New" pitchFamily="49" charset="0"/>
            </a:endParaRP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   …</a:t>
            </a:r>
          </a:p>
        </p:txBody>
      </p:sp>
      <p:grpSp>
        <p:nvGrpSpPr>
          <p:cNvPr id="45072" name="Group 16"/>
          <p:cNvGrpSpPr>
            <a:grpSpLocks/>
          </p:cNvGrpSpPr>
          <p:nvPr/>
        </p:nvGrpSpPr>
        <p:grpSpPr bwMode="auto">
          <a:xfrm>
            <a:off x="2819400" y="2457450"/>
            <a:ext cx="6172200" cy="914400"/>
            <a:chOff x="1776" y="1548"/>
            <a:chExt cx="3888" cy="576"/>
          </a:xfrm>
        </p:grpSpPr>
        <p:sp>
          <p:nvSpPr>
            <p:cNvPr id="45066" name="Rectangle 7"/>
            <p:cNvSpPr>
              <a:spLocks noChangeArrowheads="1"/>
            </p:cNvSpPr>
            <p:nvPr/>
          </p:nvSpPr>
          <p:spPr bwMode="auto">
            <a:xfrm>
              <a:off x="2544" y="1644"/>
              <a:ext cx="312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2200" dirty="0"/>
                <a:t> You typically define a new </a:t>
              </a:r>
              <a:r>
                <a:rPr lang="en-US" sz="2200" dirty="0" err="1"/>
                <a:t>struct</a:t>
              </a:r>
              <a:r>
                <a:rPr lang="en-US" sz="2200" dirty="0"/>
                <a:t>  </a:t>
              </a:r>
              <a:br>
                <a:rPr lang="en-US" sz="2200" dirty="0"/>
              </a:br>
              <a:r>
                <a:rPr lang="en-US" sz="2200" dirty="0"/>
                <a:t> type in a header file. </a:t>
              </a:r>
            </a:p>
          </p:txBody>
        </p:sp>
        <p:sp>
          <p:nvSpPr>
            <p:cNvPr id="45067" name="Line 8"/>
            <p:cNvSpPr>
              <a:spLocks noChangeShapeType="1"/>
            </p:cNvSpPr>
            <p:nvPr/>
          </p:nvSpPr>
          <p:spPr bwMode="auto">
            <a:xfrm flipH="1" flipV="1">
              <a:off x="1776" y="1548"/>
              <a:ext cx="1013" cy="2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5073" name="Group 17"/>
          <p:cNvGrpSpPr>
            <a:grpSpLocks/>
          </p:cNvGrpSpPr>
          <p:nvPr/>
        </p:nvGrpSpPr>
        <p:grpSpPr bwMode="auto">
          <a:xfrm>
            <a:off x="3044825" y="4057650"/>
            <a:ext cx="6099175" cy="1103313"/>
            <a:chOff x="1918" y="2556"/>
            <a:chExt cx="3842" cy="695"/>
          </a:xfrm>
        </p:grpSpPr>
        <p:sp>
          <p:nvSpPr>
            <p:cNvPr id="45064" name="Rectangle 10"/>
            <p:cNvSpPr>
              <a:spLocks noChangeArrowheads="1"/>
            </p:cNvSpPr>
            <p:nvPr/>
          </p:nvSpPr>
          <p:spPr bwMode="auto">
            <a:xfrm>
              <a:off x="2640" y="2556"/>
              <a:ext cx="3120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>
                  <a:cs typeface="Courier New" pitchFamily="49" charset="0"/>
                </a:rPr>
                <a:t>  After you define a new struct type, you can create variables with it throughout your program.</a:t>
              </a:r>
              <a:endParaRPr lang="en-US"/>
            </a:p>
          </p:txBody>
        </p:sp>
        <p:sp>
          <p:nvSpPr>
            <p:cNvPr id="45065" name="Line 11"/>
            <p:cNvSpPr>
              <a:spLocks noChangeShapeType="1"/>
            </p:cNvSpPr>
            <p:nvPr/>
          </p:nvSpPr>
          <p:spPr bwMode="auto">
            <a:xfrm flipH="1">
              <a:off x="1918" y="2696"/>
              <a:ext cx="903" cy="55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5075" name="Text Box 6"/>
          <p:cNvSpPr txBox="1">
            <a:spLocks noChangeArrowheads="1"/>
          </p:cNvSpPr>
          <p:nvPr/>
        </p:nvSpPr>
        <p:spPr bwMode="auto">
          <a:xfrm>
            <a:off x="3981450" y="5451475"/>
            <a:ext cx="4851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chemeClr val="tx2"/>
                </a:solidFill>
              </a:rPr>
              <a:t>Just as </a:t>
            </a:r>
            <a:r>
              <a:rPr lang="en-US" sz="2000">
                <a:solidFill>
                  <a:srgbClr val="6600CC"/>
                </a:solidFill>
              </a:rPr>
              <a:t>f1</a:t>
            </a:r>
            <a:r>
              <a:rPr lang="en-US" sz="2000">
                <a:solidFill>
                  <a:schemeClr val="tx2"/>
                </a:solidFill>
              </a:rPr>
              <a:t> is a </a:t>
            </a:r>
            <a:r>
              <a:rPr lang="en-US" sz="2000">
                <a:solidFill>
                  <a:srgbClr val="6600CC"/>
                </a:solidFill>
              </a:rPr>
              <a:t>floating-point variable</a:t>
            </a:r>
            <a:r>
              <a:rPr lang="en-US" sz="2000">
                <a:solidFill>
                  <a:schemeClr val="tx2"/>
                </a:solidFill>
              </a:rPr>
              <a:t>…  </a:t>
            </a:r>
          </a:p>
        </p:txBody>
      </p:sp>
      <p:sp>
        <p:nvSpPr>
          <p:cNvPr id="45076" name="Text Box 6"/>
          <p:cNvSpPr txBox="1">
            <a:spLocks noChangeArrowheads="1"/>
          </p:cNvSpPr>
          <p:nvPr/>
        </p:nvSpPr>
        <p:spPr bwMode="auto">
          <a:xfrm>
            <a:off x="4052888" y="5980113"/>
            <a:ext cx="4851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 smtClean="0">
                <a:solidFill>
                  <a:srgbClr val="6600CC"/>
                </a:solidFill>
              </a:rPr>
              <a:t>n1 </a:t>
            </a:r>
            <a:r>
              <a:rPr lang="en-US" sz="2000" dirty="0"/>
              <a:t>and </a:t>
            </a:r>
            <a:r>
              <a:rPr lang="en-US" sz="2000" dirty="0" smtClean="0">
                <a:solidFill>
                  <a:srgbClr val="6600CC"/>
                </a:solidFill>
              </a:rPr>
              <a:t>n2</a:t>
            </a:r>
            <a:r>
              <a:rPr lang="en-US" sz="2000" dirty="0" smtClean="0">
                <a:solidFill>
                  <a:schemeClr val="tx2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are </a:t>
            </a:r>
            <a:r>
              <a:rPr lang="en-US" sz="2000" dirty="0" smtClean="0">
                <a:solidFill>
                  <a:srgbClr val="FF0000"/>
                </a:solidFill>
              </a:rPr>
              <a:t>NERD </a:t>
            </a:r>
            <a:r>
              <a:rPr lang="en-US" sz="2000" dirty="0" smtClean="0">
                <a:solidFill>
                  <a:srgbClr val="6600CC"/>
                </a:solidFill>
              </a:rPr>
              <a:t>variables</a:t>
            </a:r>
            <a:r>
              <a:rPr lang="en-US" sz="2000" dirty="0">
                <a:solidFill>
                  <a:schemeClr val="tx2"/>
                </a:solidFill>
              </a:rPr>
              <a:t>…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8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71" grpId="0" animBg="1"/>
      <p:bldP spid="45070" grpId="0" animBg="1"/>
      <p:bldP spid="45060" grpId="0"/>
      <p:bldP spid="58373" grpId="0"/>
      <p:bldP spid="45075" grpId="0"/>
      <p:bldP spid="4507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26" name="Rectangle 18"/>
          <p:cNvSpPr>
            <a:spLocks noChangeArrowheads="1"/>
          </p:cNvSpPr>
          <p:nvPr/>
        </p:nvSpPr>
        <p:spPr bwMode="auto">
          <a:xfrm>
            <a:off x="192088" y="3581400"/>
            <a:ext cx="3084512" cy="309880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25" name="Rectangle 17"/>
          <p:cNvSpPr>
            <a:spLocks noChangeArrowheads="1"/>
          </p:cNvSpPr>
          <p:nvPr/>
        </p:nvSpPr>
        <p:spPr bwMode="auto">
          <a:xfrm>
            <a:off x="188913" y="1268413"/>
            <a:ext cx="2806700" cy="1774825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title"/>
          </p:nvPr>
        </p:nvSpPr>
        <p:spPr>
          <a:xfrm>
            <a:off x="762000" y="-85725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C++ </a:t>
            </a:r>
            <a:r>
              <a:rPr lang="en-US" dirty="0" err="1" smtClean="0"/>
              <a:t>struct</a:t>
            </a:r>
            <a:r>
              <a:rPr lang="en-US" dirty="0" smtClean="0"/>
              <a:t> types</a:t>
            </a:r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125413" y="923925"/>
            <a:ext cx="3102131" cy="574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900" b="1" u="sng" dirty="0" err="1" smtClean="0">
                <a:solidFill>
                  <a:srgbClr val="006666"/>
                </a:solidFill>
                <a:latin typeface="Courier New" pitchFamily="49" charset="0"/>
              </a:rPr>
              <a:t>nerd.h</a:t>
            </a:r>
            <a:endParaRPr lang="en-US" sz="1900" b="1" u="sng" dirty="0">
              <a:solidFill>
                <a:srgbClr val="006666"/>
              </a:solidFill>
              <a:latin typeface="Courier New" pitchFamily="49" charset="0"/>
            </a:endParaRPr>
          </a:p>
          <a:p>
            <a:pPr eaLnBrk="1" hangingPunct="1"/>
            <a:r>
              <a:rPr lang="en-US" sz="1900" b="1" dirty="0" err="1">
                <a:solidFill>
                  <a:srgbClr val="006666"/>
                </a:solidFill>
                <a:latin typeface="Courier New" pitchFamily="49" charset="0"/>
              </a:rPr>
              <a:t>struct</a:t>
            </a:r>
            <a:r>
              <a:rPr lang="en-US" sz="1900" b="1" dirty="0">
                <a:solidFill>
                  <a:srgbClr val="006666"/>
                </a:solidFill>
                <a:latin typeface="Courier New" pitchFamily="49" charset="0"/>
              </a:rPr>
              <a:t> </a:t>
            </a:r>
            <a:r>
              <a:rPr lang="en-US" sz="1900" b="1" dirty="0" smtClean="0">
                <a:solidFill>
                  <a:srgbClr val="006666"/>
                </a:solidFill>
                <a:latin typeface="Courier New" pitchFamily="49" charset="0"/>
              </a:rPr>
              <a:t>NERD</a:t>
            </a:r>
            <a:endParaRPr lang="en-US" sz="1900" b="1" dirty="0">
              <a:solidFill>
                <a:srgbClr val="006666"/>
              </a:solidFill>
              <a:latin typeface="Courier New" pitchFamily="49" charset="0"/>
            </a:endParaRPr>
          </a:p>
          <a:p>
            <a:pPr eaLnBrk="1" hangingPunct="1"/>
            <a:r>
              <a:rPr lang="en-US" sz="1900" b="1" dirty="0">
                <a:solidFill>
                  <a:srgbClr val="006666"/>
                </a:solidFill>
                <a:latin typeface="Courier New" pitchFamily="49" charset="0"/>
              </a:rPr>
              <a:t>{</a:t>
            </a:r>
          </a:p>
          <a:p>
            <a:pPr eaLnBrk="1" hangingPunct="1"/>
            <a:r>
              <a:rPr lang="en-US" sz="1900" b="1" dirty="0">
                <a:solidFill>
                  <a:srgbClr val="006666"/>
                </a:solidFill>
                <a:latin typeface="Courier New" pitchFamily="49" charset="0"/>
              </a:rPr>
              <a:t>    string name;</a:t>
            </a:r>
          </a:p>
          <a:p>
            <a:pPr eaLnBrk="1" hangingPunct="1"/>
            <a:r>
              <a:rPr lang="en-US" sz="1900" b="1" dirty="0">
                <a:solidFill>
                  <a:srgbClr val="006666"/>
                </a:solidFill>
                <a:latin typeface="Courier New" pitchFamily="49" charset="0"/>
              </a:rPr>
              <a:t>    </a:t>
            </a:r>
            <a:r>
              <a:rPr lang="en-US" sz="1900" b="1" dirty="0" err="1">
                <a:solidFill>
                  <a:srgbClr val="006666"/>
                </a:solidFill>
                <a:latin typeface="Courier New" pitchFamily="49" charset="0"/>
              </a:rPr>
              <a:t>int</a:t>
            </a:r>
            <a:r>
              <a:rPr lang="en-US" sz="1900" b="1" dirty="0">
                <a:solidFill>
                  <a:srgbClr val="006666"/>
                </a:solidFill>
                <a:latin typeface="Courier New" pitchFamily="49" charset="0"/>
              </a:rPr>
              <a:t> </a:t>
            </a:r>
            <a:r>
              <a:rPr lang="en-US" sz="1900" b="1" dirty="0" smtClean="0">
                <a:solidFill>
                  <a:srgbClr val="006666"/>
                </a:solidFill>
                <a:latin typeface="Courier New" pitchFamily="49" charset="0"/>
              </a:rPr>
              <a:t>IQ;</a:t>
            </a:r>
            <a:endParaRPr lang="en-US" sz="1900" b="1" dirty="0">
              <a:solidFill>
                <a:srgbClr val="006666"/>
              </a:solidFill>
              <a:latin typeface="Courier New" pitchFamily="49" charset="0"/>
            </a:endParaRPr>
          </a:p>
          <a:p>
            <a:pPr eaLnBrk="1" hangingPunct="1"/>
            <a:r>
              <a:rPr lang="en-US" sz="1900" b="1" dirty="0">
                <a:solidFill>
                  <a:srgbClr val="006666"/>
                </a:solidFill>
                <a:latin typeface="Courier New" pitchFamily="49" charset="0"/>
              </a:rPr>
              <a:t>    float GPA;</a:t>
            </a:r>
          </a:p>
          <a:p>
            <a:pPr eaLnBrk="1" hangingPunct="1"/>
            <a:r>
              <a:rPr lang="en-US" sz="1900" b="1" dirty="0">
                <a:solidFill>
                  <a:srgbClr val="006666"/>
                </a:solidFill>
                <a:latin typeface="Courier New" pitchFamily="49" charset="0"/>
              </a:rPr>
              <a:t>};</a:t>
            </a:r>
          </a:p>
          <a:p>
            <a:pPr eaLnBrk="1" hangingPunct="1"/>
            <a:endParaRPr lang="en-US" sz="1900" b="1" dirty="0">
              <a:solidFill>
                <a:srgbClr val="006666"/>
              </a:solidFill>
              <a:latin typeface="Courier New" pitchFamily="49" charset="0"/>
            </a:endParaRPr>
          </a:p>
          <a:p>
            <a:pPr eaLnBrk="1" hangingPunct="1"/>
            <a:r>
              <a:rPr lang="en-US" sz="1900" b="1" u="sng" dirty="0" smtClean="0">
                <a:solidFill>
                  <a:srgbClr val="006666"/>
                </a:solidFill>
                <a:latin typeface="Courier New" pitchFamily="49" charset="0"/>
              </a:rPr>
              <a:t>nerd.cpp</a:t>
            </a:r>
            <a:endParaRPr lang="en-US" sz="1900" b="1" u="sng" dirty="0">
              <a:solidFill>
                <a:srgbClr val="006666"/>
              </a:solidFill>
              <a:latin typeface="Courier New" pitchFamily="49" charset="0"/>
            </a:endParaRP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#include </a:t>
            </a:r>
            <a:r>
              <a:rPr lang="en-US" sz="1900" b="1" dirty="0" smtClean="0">
                <a:latin typeface="Courier New" pitchFamily="49" charset="0"/>
              </a:rPr>
              <a:t>“</a:t>
            </a:r>
            <a:r>
              <a:rPr lang="en-US" sz="1900" b="1" dirty="0" err="1" smtClean="0">
                <a:latin typeface="Courier New" pitchFamily="49" charset="0"/>
              </a:rPr>
              <a:t>nerd.h</a:t>
            </a:r>
            <a:r>
              <a:rPr lang="en-US" sz="1900" b="1" dirty="0">
                <a:latin typeface="Courier New" pitchFamily="49" charset="0"/>
              </a:rPr>
              <a:t>”</a:t>
            </a:r>
          </a:p>
          <a:p>
            <a:pPr eaLnBrk="1" hangingPunct="1"/>
            <a:r>
              <a:rPr lang="en-US" sz="1900" b="1" dirty="0" err="1" smtClean="0">
                <a:latin typeface="Courier New" pitchFamily="49" charset="0"/>
              </a:rPr>
              <a:t>int</a:t>
            </a:r>
            <a:r>
              <a:rPr lang="en-US" sz="1900" b="1" dirty="0" smtClean="0">
                <a:latin typeface="Courier New" pitchFamily="49" charset="0"/>
              </a:rPr>
              <a:t> main</a:t>
            </a:r>
            <a:r>
              <a:rPr lang="en-US" sz="1900" b="1" dirty="0">
                <a:latin typeface="Courier New" pitchFamily="49" charset="0"/>
              </a:rPr>
              <a:t>()</a:t>
            </a: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{</a:t>
            </a:r>
          </a:p>
          <a:p>
            <a:pPr eaLnBrk="1" hangingPunct="1"/>
            <a:r>
              <a:rPr lang="en-US" sz="1900" b="1" dirty="0">
                <a:solidFill>
                  <a:schemeClr val="accent2"/>
                </a:solidFill>
                <a:latin typeface="Courier New" pitchFamily="49" charset="0"/>
              </a:rPr>
              <a:t>   </a:t>
            </a:r>
            <a:r>
              <a:rPr lang="en-US" sz="1900" b="1" dirty="0" smtClean="0">
                <a:solidFill>
                  <a:schemeClr val="accent2"/>
                </a:solidFill>
                <a:latin typeface="Courier New" pitchFamily="49" charset="0"/>
              </a:rPr>
              <a:t>NERD </a:t>
            </a:r>
            <a:r>
              <a:rPr lang="en-US" sz="1900" b="1" dirty="0" smtClean="0">
                <a:solidFill>
                  <a:srgbClr val="990000"/>
                </a:solidFill>
                <a:latin typeface="Courier New" pitchFamily="49" charset="0"/>
              </a:rPr>
              <a:t>t</a:t>
            </a:r>
            <a:r>
              <a:rPr lang="en-US" sz="1900" b="1" dirty="0">
                <a:solidFill>
                  <a:srgbClr val="990000"/>
                </a:solidFill>
                <a:latin typeface="Courier New" pitchFamily="49" charset="0"/>
              </a:rPr>
              <a:t>, u</a:t>
            </a:r>
            <a:r>
              <a:rPr lang="en-US" sz="1900" b="1" dirty="0">
                <a:solidFill>
                  <a:srgbClr val="006666"/>
                </a:solidFill>
                <a:latin typeface="Courier New" pitchFamily="49" charset="0"/>
              </a:rPr>
              <a:t>; </a:t>
            </a:r>
            <a:r>
              <a:rPr lang="en-US" sz="1900" b="1" dirty="0">
                <a:latin typeface="Courier New" pitchFamily="49" charset="0"/>
              </a:rPr>
              <a:t> </a:t>
            </a:r>
          </a:p>
          <a:p>
            <a:pPr eaLnBrk="1" hangingPunct="1"/>
            <a:endParaRPr lang="en-US" sz="1900" b="1" dirty="0">
              <a:solidFill>
                <a:srgbClr val="006666"/>
              </a:solidFill>
              <a:latin typeface="Courier New" pitchFamily="49" charset="0"/>
            </a:endParaRPr>
          </a:p>
          <a:p>
            <a:pPr eaLnBrk="1" hangingPunct="1"/>
            <a:r>
              <a:rPr lang="en-US" sz="1900" b="1" dirty="0">
                <a:solidFill>
                  <a:srgbClr val="006666"/>
                </a:solidFill>
                <a:latin typeface="Courier New" pitchFamily="49" charset="0"/>
              </a:rPr>
              <a:t>   </a:t>
            </a:r>
            <a:r>
              <a:rPr lang="en-US" sz="1900" b="1" dirty="0">
                <a:latin typeface="Courier New" pitchFamily="49" charset="0"/>
              </a:rPr>
              <a:t>t.name = “Carey”;</a:t>
            </a: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   </a:t>
            </a:r>
            <a:r>
              <a:rPr lang="en-US" sz="1900" b="1" dirty="0" smtClean="0">
                <a:latin typeface="Courier New" pitchFamily="49" charset="0"/>
              </a:rPr>
              <a:t>t.IQ </a:t>
            </a:r>
            <a:r>
              <a:rPr lang="en-US" sz="1900" b="1" dirty="0">
                <a:latin typeface="Courier New" pitchFamily="49" charset="0"/>
              </a:rPr>
              <a:t>= </a:t>
            </a:r>
            <a:r>
              <a:rPr lang="en-US" sz="1900" b="1" dirty="0" smtClean="0">
                <a:latin typeface="Courier New" pitchFamily="49" charset="0"/>
              </a:rPr>
              <a:t>101;</a:t>
            </a:r>
            <a:endParaRPr lang="en-US" sz="1900" b="1" dirty="0">
              <a:latin typeface="Courier New" pitchFamily="49" charset="0"/>
            </a:endParaRP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   </a:t>
            </a:r>
            <a:r>
              <a:rPr lang="en-US" sz="1900" b="1" dirty="0" err="1">
                <a:latin typeface="Courier New" pitchFamily="49" charset="0"/>
              </a:rPr>
              <a:t>t.GPA</a:t>
            </a:r>
            <a:r>
              <a:rPr lang="en-US" sz="1900" b="1" dirty="0">
                <a:latin typeface="Courier New" pitchFamily="49" charset="0"/>
              </a:rPr>
              <a:t> = 3.99;</a:t>
            </a:r>
          </a:p>
          <a:p>
            <a:pPr eaLnBrk="1" hangingPunct="1"/>
            <a:endParaRPr lang="en-US" sz="600" b="1" dirty="0">
              <a:latin typeface="Courier New" pitchFamily="49" charset="0"/>
            </a:endParaRP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   u.name = “David”;</a:t>
            </a: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   </a:t>
            </a:r>
            <a:r>
              <a:rPr lang="en-US" sz="1900" b="1" dirty="0" err="1">
                <a:latin typeface="Courier New" pitchFamily="49" charset="0"/>
              </a:rPr>
              <a:t>u.GPA</a:t>
            </a:r>
            <a:r>
              <a:rPr lang="en-US" sz="1900" b="1" dirty="0">
                <a:latin typeface="Courier New" pitchFamily="49" charset="0"/>
              </a:rPr>
              <a:t>  = 1.12;</a:t>
            </a:r>
          </a:p>
        </p:txBody>
      </p:sp>
      <p:sp>
        <p:nvSpPr>
          <p:cNvPr id="57356" name="Line 12"/>
          <p:cNvSpPr>
            <a:spLocks noChangeShapeType="1"/>
          </p:cNvSpPr>
          <p:nvPr/>
        </p:nvSpPr>
        <p:spPr bwMode="auto">
          <a:xfrm>
            <a:off x="282575" y="4578350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3448050" y="2670175"/>
            <a:ext cx="2563813" cy="1187450"/>
            <a:chOff x="2976" y="3504"/>
            <a:chExt cx="1615" cy="814"/>
          </a:xfrm>
        </p:grpSpPr>
        <p:grpSp>
          <p:nvGrpSpPr>
            <p:cNvPr id="43043" name="Group 14"/>
            <p:cNvGrpSpPr>
              <a:grpSpLocks/>
            </p:cNvGrpSpPr>
            <p:nvPr/>
          </p:nvGrpSpPr>
          <p:grpSpPr bwMode="auto">
            <a:xfrm>
              <a:off x="2976" y="3504"/>
              <a:ext cx="1615" cy="814"/>
              <a:chOff x="3832" y="3316"/>
              <a:chExt cx="904" cy="768"/>
            </a:xfrm>
          </p:grpSpPr>
          <p:sp>
            <p:nvSpPr>
              <p:cNvPr id="43044" name="Rectangle 15"/>
              <p:cNvSpPr>
                <a:spLocks noChangeArrowheads="1"/>
              </p:cNvSpPr>
              <p:nvPr/>
            </p:nvSpPr>
            <p:spPr bwMode="auto">
              <a:xfrm>
                <a:off x="4169" y="3334"/>
                <a:ext cx="567" cy="750"/>
              </a:xfrm>
              <a:prstGeom prst="rect">
                <a:avLst/>
              </a:prstGeom>
              <a:solidFill>
                <a:srgbClr val="800000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43045" name="Text Box 16"/>
              <p:cNvSpPr txBox="1">
                <a:spLocks noChangeArrowheads="1"/>
              </p:cNvSpPr>
              <p:nvPr/>
            </p:nvSpPr>
            <p:spPr bwMode="auto">
              <a:xfrm>
                <a:off x="3832" y="3316"/>
                <a:ext cx="613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en-US">
                    <a:solidFill>
                      <a:srgbClr val="FF3300"/>
                    </a:solidFill>
                  </a:rPr>
                  <a:t>       t       </a:t>
                </a:r>
                <a:r>
                  <a:rPr lang="en-US">
                    <a:solidFill>
                      <a:srgbClr val="FFFF00"/>
                    </a:solidFill>
                  </a:rPr>
                  <a:t> </a:t>
                </a:r>
              </a:p>
            </p:txBody>
          </p:sp>
        </p:grpSp>
        <p:sp>
          <p:nvSpPr>
            <p:cNvPr id="43046" name="Rectangle 17"/>
            <p:cNvSpPr>
              <a:spLocks noChangeArrowheads="1"/>
            </p:cNvSpPr>
            <p:nvPr/>
          </p:nvSpPr>
          <p:spPr bwMode="auto">
            <a:xfrm>
              <a:off x="3984" y="3586"/>
              <a:ext cx="558" cy="162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3047" name="Text Box 18"/>
            <p:cNvSpPr txBox="1">
              <a:spLocks noChangeArrowheads="1"/>
            </p:cNvSpPr>
            <p:nvPr/>
          </p:nvSpPr>
          <p:spPr bwMode="auto">
            <a:xfrm>
              <a:off x="3552" y="3552"/>
              <a:ext cx="757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00"/>
                  </a:solidFill>
                </a:rPr>
                <a:t>name      </a:t>
              </a:r>
              <a:r>
                <a:rPr lang="en-US" sz="1800"/>
                <a:t> </a:t>
              </a:r>
            </a:p>
          </p:txBody>
        </p:sp>
        <p:sp>
          <p:nvSpPr>
            <p:cNvPr id="43048" name="Rectangle 19"/>
            <p:cNvSpPr>
              <a:spLocks noChangeArrowheads="1"/>
            </p:cNvSpPr>
            <p:nvPr/>
          </p:nvSpPr>
          <p:spPr bwMode="auto">
            <a:xfrm>
              <a:off x="3984" y="3794"/>
              <a:ext cx="558" cy="162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3049" name="Text Box 20"/>
            <p:cNvSpPr txBox="1">
              <a:spLocks noChangeArrowheads="1"/>
            </p:cNvSpPr>
            <p:nvPr/>
          </p:nvSpPr>
          <p:spPr bwMode="auto">
            <a:xfrm>
              <a:off x="3552" y="3760"/>
              <a:ext cx="671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800" dirty="0" smtClean="0">
                  <a:solidFill>
                    <a:srgbClr val="FFFF00"/>
                  </a:solidFill>
                </a:rPr>
                <a:t>IQ    </a:t>
              </a:r>
              <a:r>
                <a:rPr lang="en-US" sz="1800" dirty="0" smtClean="0"/>
                <a:t>    </a:t>
              </a:r>
              <a:endParaRPr lang="en-US" sz="1800" dirty="0"/>
            </a:p>
          </p:txBody>
        </p:sp>
        <p:sp>
          <p:nvSpPr>
            <p:cNvPr id="43050" name="Rectangle 21"/>
            <p:cNvSpPr>
              <a:spLocks noChangeArrowheads="1"/>
            </p:cNvSpPr>
            <p:nvPr/>
          </p:nvSpPr>
          <p:spPr bwMode="auto">
            <a:xfrm>
              <a:off x="3984" y="4027"/>
              <a:ext cx="558" cy="162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3051" name="Text Box 22"/>
            <p:cNvSpPr txBox="1">
              <a:spLocks noChangeArrowheads="1"/>
            </p:cNvSpPr>
            <p:nvPr/>
          </p:nvSpPr>
          <p:spPr bwMode="auto">
            <a:xfrm>
              <a:off x="3552" y="3993"/>
              <a:ext cx="738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00"/>
                  </a:solidFill>
                </a:rPr>
                <a:t>GPA    </a:t>
              </a:r>
              <a:r>
                <a:rPr lang="en-US" sz="1800"/>
                <a:t>    </a:t>
              </a:r>
            </a:p>
          </p:txBody>
        </p:sp>
      </p:grpSp>
      <p:sp>
        <p:nvSpPr>
          <p:cNvPr id="57367" name="Line 23"/>
          <p:cNvSpPr>
            <a:spLocks noChangeShapeType="1"/>
          </p:cNvSpPr>
          <p:nvPr/>
        </p:nvSpPr>
        <p:spPr bwMode="auto">
          <a:xfrm>
            <a:off x="284163" y="5167313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78" name="Text Box 34"/>
          <p:cNvSpPr txBox="1">
            <a:spLocks noChangeArrowheads="1"/>
          </p:cNvSpPr>
          <p:nvPr/>
        </p:nvSpPr>
        <p:spPr bwMode="auto">
          <a:xfrm>
            <a:off x="5013325" y="2732088"/>
            <a:ext cx="974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tx2"/>
                </a:solidFill>
              </a:rPr>
              <a:t>“Carey”</a:t>
            </a:r>
          </a:p>
        </p:txBody>
      </p:sp>
      <p:sp>
        <p:nvSpPr>
          <p:cNvPr id="57379" name="Line 35"/>
          <p:cNvSpPr>
            <a:spLocks noChangeShapeType="1"/>
          </p:cNvSpPr>
          <p:nvPr/>
        </p:nvSpPr>
        <p:spPr bwMode="auto">
          <a:xfrm>
            <a:off x="293688" y="5461000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" name="Group 36"/>
          <p:cNvGrpSpPr>
            <a:grpSpLocks/>
          </p:cNvGrpSpPr>
          <p:nvPr/>
        </p:nvGrpSpPr>
        <p:grpSpPr bwMode="auto">
          <a:xfrm>
            <a:off x="5168908" y="3040552"/>
            <a:ext cx="1155700" cy="338718"/>
            <a:chOff x="4156" y="3634"/>
            <a:chExt cx="728" cy="185"/>
          </a:xfrm>
        </p:grpSpPr>
        <p:sp>
          <p:nvSpPr>
            <p:cNvPr id="43065" name="Rectangle 37"/>
            <p:cNvSpPr>
              <a:spLocks noChangeArrowheads="1"/>
            </p:cNvSpPr>
            <p:nvPr/>
          </p:nvSpPr>
          <p:spPr bwMode="auto">
            <a:xfrm>
              <a:off x="4157" y="3691"/>
              <a:ext cx="372" cy="73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CCFF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3066" name="Text Box 38"/>
            <p:cNvSpPr txBox="1">
              <a:spLocks noChangeArrowheads="1"/>
            </p:cNvSpPr>
            <p:nvPr/>
          </p:nvSpPr>
          <p:spPr bwMode="auto">
            <a:xfrm>
              <a:off x="4156" y="3634"/>
              <a:ext cx="728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600" b="1" dirty="0" smtClean="0">
                  <a:solidFill>
                    <a:schemeClr val="tx2"/>
                  </a:solidFill>
                </a:rPr>
                <a:t>101</a:t>
              </a:r>
              <a:endParaRPr lang="en-US" sz="16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57383" name="Line 39"/>
          <p:cNvSpPr>
            <a:spLocks noChangeShapeType="1"/>
          </p:cNvSpPr>
          <p:nvPr/>
        </p:nvSpPr>
        <p:spPr bwMode="auto">
          <a:xfrm>
            <a:off x="293688" y="5754688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" name="Group 40"/>
          <p:cNvGrpSpPr>
            <a:grpSpLocks/>
          </p:cNvGrpSpPr>
          <p:nvPr/>
        </p:nvGrpSpPr>
        <p:grpSpPr bwMode="auto">
          <a:xfrm>
            <a:off x="5146675" y="3409950"/>
            <a:ext cx="927100" cy="304800"/>
            <a:chOff x="4039" y="3658"/>
            <a:chExt cx="728" cy="166"/>
          </a:xfrm>
        </p:grpSpPr>
        <p:sp>
          <p:nvSpPr>
            <p:cNvPr id="43069" name="Rectangle 41"/>
            <p:cNvSpPr>
              <a:spLocks noChangeArrowheads="1"/>
            </p:cNvSpPr>
            <p:nvPr/>
          </p:nvSpPr>
          <p:spPr bwMode="auto">
            <a:xfrm>
              <a:off x="4157" y="3691"/>
              <a:ext cx="372" cy="87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CCFF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3070" name="Text Box 42"/>
            <p:cNvSpPr txBox="1">
              <a:spLocks noChangeArrowheads="1"/>
            </p:cNvSpPr>
            <p:nvPr/>
          </p:nvSpPr>
          <p:spPr bwMode="auto">
            <a:xfrm>
              <a:off x="4039" y="3658"/>
              <a:ext cx="728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400" b="1">
                  <a:solidFill>
                    <a:schemeClr val="tx2"/>
                  </a:solidFill>
                </a:rPr>
                <a:t>3.99</a:t>
              </a:r>
            </a:p>
          </p:txBody>
        </p:sp>
      </p:grpSp>
      <p:sp>
        <p:nvSpPr>
          <p:cNvPr id="2" name="Line 39"/>
          <p:cNvSpPr>
            <a:spLocks noChangeShapeType="1"/>
          </p:cNvSpPr>
          <p:nvPr/>
        </p:nvSpPr>
        <p:spPr bwMode="auto">
          <a:xfrm>
            <a:off x="293688" y="6126163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73" name="Text Box 3"/>
          <p:cNvSpPr txBox="1">
            <a:spLocks noChangeArrowheads="1"/>
          </p:cNvSpPr>
          <p:nvPr/>
        </p:nvSpPr>
        <p:spPr bwMode="auto">
          <a:xfrm>
            <a:off x="4403725" y="941388"/>
            <a:ext cx="36480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tx2"/>
                </a:solidFill>
              </a:rPr>
              <a:t>Let’s see how we can use our new </a:t>
            </a:r>
            <a:r>
              <a:rPr lang="en-US" sz="2000" dirty="0" err="1">
                <a:solidFill>
                  <a:schemeClr val="tx2"/>
                </a:solidFill>
              </a:rPr>
              <a:t>struct</a:t>
            </a:r>
            <a:r>
              <a:rPr lang="en-US" sz="2000" dirty="0">
                <a:solidFill>
                  <a:schemeClr val="tx2"/>
                </a:solidFill>
              </a:rPr>
              <a:t> type in action!</a:t>
            </a:r>
          </a:p>
        </p:txBody>
      </p:sp>
      <p:sp>
        <p:nvSpPr>
          <p:cNvPr id="43074" name="Text Box 66"/>
          <p:cNvSpPr txBox="1">
            <a:spLocks noChangeArrowheads="1"/>
          </p:cNvSpPr>
          <p:nvPr/>
        </p:nvSpPr>
        <p:spPr bwMode="auto">
          <a:xfrm>
            <a:off x="3424238" y="4089400"/>
            <a:ext cx="55006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Neato! C++ structs let us </a:t>
            </a:r>
            <a:r>
              <a:rPr lang="en-US">
                <a:solidFill>
                  <a:srgbClr val="6600CC"/>
                </a:solidFill>
              </a:rPr>
              <a:t>group related data</a:t>
            </a:r>
            <a:r>
              <a:rPr lang="en-US"/>
              <a:t> together into one common unit.</a:t>
            </a:r>
          </a:p>
        </p:txBody>
      </p:sp>
      <p:sp>
        <p:nvSpPr>
          <p:cNvPr id="43075" name="Text Box 67"/>
          <p:cNvSpPr txBox="1">
            <a:spLocks noChangeArrowheads="1"/>
          </p:cNvSpPr>
          <p:nvPr/>
        </p:nvSpPr>
        <p:spPr bwMode="auto">
          <a:xfrm>
            <a:off x="3665538" y="4937125"/>
            <a:ext cx="52038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But wait! Wouldn’t it be cool if our </a:t>
            </a:r>
            <a:r>
              <a:rPr lang="en-US" dirty="0" err="1"/>
              <a:t>struct</a:t>
            </a:r>
            <a:r>
              <a:rPr lang="en-US" dirty="0"/>
              <a:t> could also hold </a:t>
            </a:r>
            <a:r>
              <a:rPr lang="en-US" dirty="0">
                <a:solidFill>
                  <a:srgbClr val="6600CC"/>
                </a:solidFill>
              </a:rPr>
              <a:t>algorithms</a:t>
            </a:r>
            <a:r>
              <a:rPr lang="en-US" dirty="0"/>
              <a:t> to operate on that data, as well as </a:t>
            </a:r>
            <a:r>
              <a:rPr lang="en-US" dirty="0">
                <a:solidFill>
                  <a:srgbClr val="6600CC"/>
                </a:solidFill>
              </a:rPr>
              <a:t>interface functions</a:t>
            </a:r>
            <a:r>
              <a:rPr lang="en-US" dirty="0"/>
              <a:t>?</a:t>
            </a:r>
          </a:p>
        </p:txBody>
      </p:sp>
      <p:sp>
        <p:nvSpPr>
          <p:cNvPr id="43076" name="Text Box 68"/>
          <p:cNvSpPr txBox="1">
            <a:spLocks noChangeArrowheads="1"/>
          </p:cNvSpPr>
          <p:nvPr/>
        </p:nvSpPr>
        <p:spPr bwMode="auto">
          <a:xfrm>
            <a:off x="3717925" y="6080125"/>
            <a:ext cx="50323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Then we could represent a complete, self-contained </a:t>
            </a:r>
            <a:r>
              <a:rPr lang="en-US" dirty="0">
                <a:solidFill>
                  <a:srgbClr val="6600CC"/>
                </a:solidFill>
              </a:rPr>
              <a:t>Abstract Data Type</a:t>
            </a:r>
            <a:r>
              <a:rPr lang="en-US" dirty="0"/>
              <a:t>!</a:t>
            </a:r>
          </a:p>
        </p:txBody>
      </p: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5799138" y="2654300"/>
            <a:ext cx="2563812" cy="1187450"/>
            <a:chOff x="2976" y="3504"/>
            <a:chExt cx="1615" cy="814"/>
          </a:xfrm>
        </p:grpSpPr>
        <p:grpSp>
          <p:nvGrpSpPr>
            <p:cNvPr id="43096" name="Group 14"/>
            <p:cNvGrpSpPr>
              <a:grpSpLocks/>
            </p:cNvGrpSpPr>
            <p:nvPr/>
          </p:nvGrpSpPr>
          <p:grpSpPr bwMode="auto">
            <a:xfrm>
              <a:off x="2976" y="3504"/>
              <a:ext cx="1615" cy="814"/>
              <a:chOff x="3832" y="3316"/>
              <a:chExt cx="904" cy="768"/>
            </a:xfrm>
          </p:grpSpPr>
          <p:sp>
            <p:nvSpPr>
              <p:cNvPr id="43097" name="Rectangle 15"/>
              <p:cNvSpPr>
                <a:spLocks noChangeArrowheads="1"/>
              </p:cNvSpPr>
              <p:nvPr/>
            </p:nvSpPr>
            <p:spPr bwMode="auto">
              <a:xfrm>
                <a:off x="4169" y="3334"/>
                <a:ext cx="567" cy="750"/>
              </a:xfrm>
              <a:prstGeom prst="rect">
                <a:avLst/>
              </a:prstGeom>
              <a:solidFill>
                <a:srgbClr val="800000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43098" name="Text Box 16"/>
              <p:cNvSpPr txBox="1">
                <a:spLocks noChangeArrowheads="1"/>
              </p:cNvSpPr>
              <p:nvPr/>
            </p:nvSpPr>
            <p:spPr bwMode="auto">
              <a:xfrm>
                <a:off x="3832" y="3316"/>
                <a:ext cx="613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en-US">
                    <a:solidFill>
                      <a:srgbClr val="FF3300"/>
                    </a:solidFill>
                  </a:rPr>
                  <a:t>       u       </a:t>
                </a:r>
                <a:r>
                  <a:rPr lang="en-US">
                    <a:solidFill>
                      <a:srgbClr val="FFFF00"/>
                    </a:solidFill>
                  </a:rPr>
                  <a:t> </a:t>
                </a:r>
              </a:p>
            </p:txBody>
          </p:sp>
        </p:grpSp>
        <p:sp>
          <p:nvSpPr>
            <p:cNvPr id="43099" name="Rectangle 17"/>
            <p:cNvSpPr>
              <a:spLocks noChangeArrowheads="1"/>
            </p:cNvSpPr>
            <p:nvPr/>
          </p:nvSpPr>
          <p:spPr bwMode="auto">
            <a:xfrm>
              <a:off x="3984" y="3586"/>
              <a:ext cx="558" cy="162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3100" name="Text Box 18"/>
            <p:cNvSpPr txBox="1">
              <a:spLocks noChangeArrowheads="1"/>
            </p:cNvSpPr>
            <p:nvPr/>
          </p:nvSpPr>
          <p:spPr bwMode="auto">
            <a:xfrm>
              <a:off x="3552" y="3552"/>
              <a:ext cx="757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00"/>
                  </a:solidFill>
                </a:rPr>
                <a:t>name      </a:t>
              </a:r>
              <a:r>
                <a:rPr lang="en-US" sz="1800"/>
                <a:t> </a:t>
              </a:r>
            </a:p>
          </p:txBody>
        </p:sp>
        <p:sp>
          <p:nvSpPr>
            <p:cNvPr id="43101" name="Rectangle 19"/>
            <p:cNvSpPr>
              <a:spLocks noChangeArrowheads="1"/>
            </p:cNvSpPr>
            <p:nvPr/>
          </p:nvSpPr>
          <p:spPr bwMode="auto">
            <a:xfrm>
              <a:off x="3984" y="3794"/>
              <a:ext cx="558" cy="162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3102" name="Text Box 20"/>
            <p:cNvSpPr txBox="1">
              <a:spLocks noChangeArrowheads="1"/>
            </p:cNvSpPr>
            <p:nvPr/>
          </p:nvSpPr>
          <p:spPr bwMode="auto">
            <a:xfrm>
              <a:off x="3552" y="3760"/>
              <a:ext cx="671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800" dirty="0" smtClean="0">
                  <a:solidFill>
                    <a:srgbClr val="FFFF00"/>
                  </a:solidFill>
                </a:rPr>
                <a:t>IQ    </a:t>
              </a:r>
              <a:r>
                <a:rPr lang="en-US" sz="1800" dirty="0" smtClean="0"/>
                <a:t>    </a:t>
              </a:r>
              <a:endParaRPr lang="en-US" sz="1800" dirty="0"/>
            </a:p>
          </p:txBody>
        </p:sp>
        <p:sp>
          <p:nvSpPr>
            <p:cNvPr id="43103" name="Rectangle 21"/>
            <p:cNvSpPr>
              <a:spLocks noChangeArrowheads="1"/>
            </p:cNvSpPr>
            <p:nvPr/>
          </p:nvSpPr>
          <p:spPr bwMode="auto">
            <a:xfrm>
              <a:off x="3984" y="4027"/>
              <a:ext cx="558" cy="162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3104" name="Text Box 22"/>
            <p:cNvSpPr txBox="1">
              <a:spLocks noChangeArrowheads="1"/>
            </p:cNvSpPr>
            <p:nvPr/>
          </p:nvSpPr>
          <p:spPr bwMode="auto">
            <a:xfrm>
              <a:off x="3552" y="3993"/>
              <a:ext cx="738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00"/>
                  </a:solidFill>
                </a:rPr>
                <a:t>GPA    </a:t>
              </a:r>
              <a:r>
                <a:rPr lang="en-US" sz="1800"/>
                <a:t>    </a:t>
              </a:r>
            </a:p>
          </p:txBody>
        </p:sp>
      </p:grpSp>
      <p:sp>
        <p:nvSpPr>
          <p:cNvPr id="5" name="Text Box 34"/>
          <p:cNvSpPr txBox="1">
            <a:spLocks noChangeArrowheads="1"/>
          </p:cNvSpPr>
          <p:nvPr/>
        </p:nvSpPr>
        <p:spPr bwMode="auto">
          <a:xfrm>
            <a:off x="7362825" y="2722563"/>
            <a:ext cx="9572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>
                <a:solidFill>
                  <a:schemeClr val="tx2"/>
                </a:solidFill>
              </a:rPr>
              <a:t>“David”</a:t>
            </a:r>
          </a:p>
        </p:txBody>
      </p:sp>
      <p:sp>
        <p:nvSpPr>
          <p:cNvPr id="6" name="Line 39"/>
          <p:cNvSpPr>
            <a:spLocks noChangeShapeType="1"/>
          </p:cNvSpPr>
          <p:nvPr/>
        </p:nvSpPr>
        <p:spPr bwMode="auto">
          <a:xfrm>
            <a:off x="303213" y="6411913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Text Box 34"/>
          <p:cNvSpPr txBox="1">
            <a:spLocks noChangeArrowheads="1"/>
          </p:cNvSpPr>
          <p:nvPr/>
        </p:nvSpPr>
        <p:spPr bwMode="auto">
          <a:xfrm>
            <a:off x="7551738" y="3359150"/>
            <a:ext cx="5873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tx2"/>
                </a:solidFill>
              </a:rPr>
              <a:t>1.12</a:t>
            </a:r>
          </a:p>
        </p:txBody>
      </p:sp>
      <p:sp>
        <p:nvSpPr>
          <p:cNvPr id="52" name="Text Box 34"/>
          <p:cNvSpPr txBox="1">
            <a:spLocks noChangeArrowheads="1"/>
          </p:cNvSpPr>
          <p:nvPr/>
        </p:nvSpPr>
        <p:spPr bwMode="auto">
          <a:xfrm>
            <a:off x="7602442" y="3008059"/>
            <a:ext cx="5453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 smtClean="0">
                <a:solidFill>
                  <a:srgbClr val="FF0000"/>
                </a:solidFill>
              </a:rPr>
              <a:t>???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53" name="Rounded Rectangular Callout 52"/>
          <p:cNvSpPr/>
          <p:nvPr/>
        </p:nvSpPr>
        <p:spPr>
          <a:xfrm>
            <a:off x="455613" y="2030358"/>
            <a:ext cx="3538485" cy="1959770"/>
          </a:xfrm>
          <a:prstGeom prst="wedgeRoundRectCallout">
            <a:avLst>
              <a:gd name="adj1" fmla="val -42883"/>
              <a:gd name="adj2" fmla="val 104311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sz="1800" dirty="0" smtClean="0">
                <a:solidFill>
                  <a:schemeClr val="tx1"/>
                </a:solidFill>
              </a:rPr>
              <a:t>To access the items within a </a:t>
            </a:r>
            <a:r>
              <a:rPr lang="en-US" sz="1800" dirty="0" err="1" smtClean="0">
                <a:solidFill>
                  <a:schemeClr val="tx1"/>
                </a:solidFill>
              </a:rPr>
              <a:t>struct</a:t>
            </a:r>
            <a:r>
              <a:rPr lang="en-US" sz="1800" dirty="0" smtClean="0">
                <a:solidFill>
                  <a:schemeClr val="tx1"/>
                </a:solidFill>
              </a:rPr>
              <a:t> variable, first we specify the variable’s name… in this case, “</a:t>
            </a:r>
            <a:r>
              <a:rPr lang="en-US" sz="1800" dirty="0" smtClean="0">
                <a:solidFill>
                  <a:srgbClr val="FF0000"/>
                </a:solidFill>
              </a:rPr>
              <a:t>t</a:t>
            </a:r>
            <a:r>
              <a:rPr lang="en-US" sz="1800" dirty="0" smtClean="0">
                <a:solidFill>
                  <a:schemeClr val="tx1"/>
                </a:solidFill>
              </a:rPr>
              <a:t>”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4" name="Rounded Rectangular Callout 53"/>
          <p:cNvSpPr/>
          <p:nvPr/>
        </p:nvSpPr>
        <p:spPr>
          <a:xfrm>
            <a:off x="485298" y="2063353"/>
            <a:ext cx="3562054" cy="1959770"/>
          </a:xfrm>
          <a:prstGeom prst="wedgeRoundRectCallout">
            <a:avLst>
              <a:gd name="adj1" fmla="val -36395"/>
              <a:gd name="adj2" fmla="val 104311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sz="1800" dirty="0" smtClean="0">
                <a:solidFill>
                  <a:schemeClr val="tx1"/>
                </a:solidFill>
              </a:rPr>
              <a:t>Then you use a </a:t>
            </a:r>
            <a:r>
              <a:rPr lang="en-US" sz="1800" dirty="0" smtClean="0">
                <a:solidFill>
                  <a:srgbClr val="FF0000"/>
                </a:solidFill>
              </a:rPr>
              <a:t>dot</a:t>
            </a:r>
            <a:r>
              <a:rPr lang="en-US" sz="1800" dirty="0" smtClean="0">
                <a:solidFill>
                  <a:schemeClr val="tx1"/>
                </a:solidFill>
              </a:rPr>
              <a:t> and the </a:t>
            </a:r>
            <a:r>
              <a:rPr lang="en-US" sz="1800" dirty="0" smtClean="0">
                <a:solidFill>
                  <a:srgbClr val="FF0000"/>
                </a:solidFill>
              </a:rPr>
              <a:t>name of the member variable </a:t>
            </a:r>
            <a:r>
              <a:rPr lang="en-US" sz="1800" dirty="0" smtClean="0">
                <a:solidFill>
                  <a:schemeClr val="tx1"/>
                </a:solidFill>
              </a:rPr>
              <a:t>you wish to access…</a:t>
            </a:r>
          </a:p>
          <a:p>
            <a:pPr algn="ctr" eaLnBrk="1" hangingPunct="1"/>
            <a:endParaRPr lang="en-US" sz="1800" dirty="0">
              <a:solidFill>
                <a:schemeClr val="tx1"/>
              </a:solidFill>
            </a:endParaRPr>
          </a:p>
          <a:p>
            <a:pPr algn="ctr" eaLnBrk="1" hangingPunct="1"/>
            <a:r>
              <a:rPr lang="en-US" sz="1800" dirty="0" smtClean="0">
                <a:solidFill>
                  <a:schemeClr val="tx1"/>
                </a:solidFill>
              </a:rPr>
              <a:t>In this case we’ll access t’s </a:t>
            </a:r>
            <a:r>
              <a:rPr lang="en-US" sz="1800" dirty="0" smtClean="0">
                <a:solidFill>
                  <a:srgbClr val="FF0000"/>
                </a:solidFill>
              </a:rPr>
              <a:t>name</a:t>
            </a:r>
            <a:r>
              <a:rPr lang="en-US" sz="1800" dirty="0" smtClean="0">
                <a:solidFill>
                  <a:schemeClr val="tx1"/>
                </a:solidFill>
              </a:rPr>
              <a:t> member variable.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5" name="Rounded Rectangular Callout 54"/>
          <p:cNvSpPr/>
          <p:nvPr/>
        </p:nvSpPr>
        <p:spPr>
          <a:xfrm>
            <a:off x="2572378" y="547727"/>
            <a:ext cx="3985289" cy="1959770"/>
          </a:xfrm>
          <a:prstGeom prst="wedgeRoundRectCallout">
            <a:avLst>
              <a:gd name="adj1" fmla="val 73058"/>
              <a:gd name="adj2" fmla="val 83289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sz="1800" dirty="0" smtClean="0">
                <a:solidFill>
                  <a:schemeClr val="tx1"/>
                </a:solidFill>
              </a:rPr>
              <a:t>Notice that if you </a:t>
            </a:r>
            <a:r>
              <a:rPr lang="en-US" sz="1800" dirty="0" smtClean="0">
                <a:solidFill>
                  <a:srgbClr val="FF0000"/>
                </a:solidFill>
              </a:rPr>
              <a:t>don’t initialize </a:t>
            </a:r>
            <a:r>
              <a:rPr lang="en-US" sz="1800" dirty="0" smtClean="0">
                <a:solidFill>
                  <a:schemeClr val="tx1"/>
                </a:solidFill>
              </a:rPr>
              <a:t>a member in a </a:t>
            </a:r>
            <a:r>
              <a:rPr lang="en-US" sz="1800" dirty="0" err="1" smtClean="0">
                <a:solidFill>
                  <a:schemeClr val="tx1"/>
                </a:solidFill>
              </a:rPr>
              <a:t>struct</a:t>
            </a:r>
            <a:r>
              <a:rPr lang="en-US" sz="1800" dirty="0" smtClean="0">
                <a:solidFill>
                  <a:schemeClr val="tx1"/>
                </a:solidFill>
              </a:rPr>
              <a:t> variable, then it has a </a:t>
            </a:r>
            <a:r>
              <a:rPr lang="en-US" sz="1800" dirty="0" smtClean="0">
                <a:solidFill>
                  <a:srgbClr val="FF0000"/>
                </a:solidFill>
              </a:rPr>
              <a:t>random value</a:t>
            </a:r>
            <a:r>
              <a:rPr lang="en-US" sz="1800" dirty="0" smtClean="0">
                <a:solidFill>
                  <a:schemeClr val="tx1"/>
                </a:solidFill>
              </a:rPr>
              <a:t>!</a:t>
            </a:r>
          </a:p>
          <a:p>
            <a:pPr algn="ctr" eaLnBrk="1" hangingPunct="1"/>
            <a:endParaRPr lang="en-US" sz="1800" dirty="0" smtClean="0">
              <a:solidFill>
                <a:schemeClr val="tx1"/>
              </a:solidFill>
            </a:endParaRPr>
          </a:p>
          <a:p>
            <a:pPr algn="ctr" eaLnBrk="1" hangingPunct="1"/>
            <a:r>
              <a:rPr lang="en-US" sz="1800" dirty="0" smtClean="0">
                <a:solidFill>
                  <a:schemeClr val="tx1"/>
                </a:solidFill>
              </a:rPr>
              <a:t>This holds for all built-in types: </a:t>
            </a:r>
            <a:r>
              <a:rPr lang="en-US" sz="1800" dirty="0" smtClean="0">
                <a:solidFill>
                  <a:srgbClr val="FF0000"/>
                </a:solidFill>
              </a:rPr>
              <a:t>chars</a:t>
            </a:r>
            <a:r>
              <a:rPr lang="en-US" sz="1800" dirty="0" smtClean="0">
                <a:solidFill>
                  <a:schemeClr val="tx1"/>
                </a:solidFill>
              </a:rPr>
              <a:t>, </a:t>
            </a:r>
            <a:r>
              <a:rPr lang="en-US" sz="1800" dirty="0" err="1" smtClean="0">
                <a:solidFill>
                  <a:srgbClr val="FF0000"/>
                </a:solidFill>
              </a:rPr>
              <a:t>ints</a:t>
            </a:r>
            <a:r>
              <a:rPr lang="en-US" sz="1800" dirty="0" smtClean="0">
                <a:solidFill>
                  <a:schemeClr val="tx1"/>
                </a:solidFill>
              </a:rPr>
              <a:t>, </a:t>
            </a:r>
            <a:r>
              <a:rPr lang="en-US" sz="1800" dirty="0" smtClean="0">
                <a:solidFill>
                  <a:srgbClr val="FF0000"/>
                </a:solidFill>
              </a:rPr>
              <a:t>doubles</a:t>
            </a:r>
            <a:r>
              <a:rPr lang="en-US" sz="1800" dirty="0" smtClean="0">
                <a:solidFill>
                  <a:schemeClr val="tx1"/>
                </a:solidFill>
              </a:rPr>
              <a:t>, </a:t>
            </a:r>
            <a:r>
              <a:rPr lang="en-US" sz="1800" dirty="0" err="1" smtClean="0">
                <a:solidFill>
                  <a:schemeClr val="tx1"/>
                </a:solidFill>
              </a:rPr>
              <a:t>etc</a:t>
            </a:r>
            <a:r>
              <a:rPr lang="en-US" sz="1800" dirty="0" smtClean="0">
                <a:solidFill>
                  <a:schemeClr val="tx1"/>
                </a:solidFill>
              </a:rPr>
              <a:t>…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7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56" grpId="0" animBg="1"/>
      <p:bldP spid="57356" grpId="1" animBg="1"/>
      <p:bldP spid="57367" grpId="0" animBg="1"/>
      <p:bldP spid="57367" grpId="1" animBg="1"/>
      <p:bldP spid="57378" grpId="0"/>
      <p:bldP spid="57379" grpId="0" animBg="1"/>
      <p:bldP spid="57379" grpId="1" animBg="1"/>
      <p:bldP spid="57383" grpId="0" animBg="1"/>
      <p:bldP spid="57383" grpId="1" animBg="1"/>
      <p:bldP spid="2" grpId="0" animBg="1"/>
      <p:bldP spid="2" grpId="1" animBg="1"/>
      <p:bldP spid="43074" grpId="0"/>
      <p:bldP spid="43075" grpId="0"/>
      <p:bldP spid="43076" grpId="0"/>
      <p:bldP spid="5" grpId="0"/>
      <p:bldP spid="6" grpId="0" animBg="1"/>
      <p:bldP spid="6" grpId="1" animBg="1"/>
      <p:bldP spid="7" grpId="0"/>
      <p:bldP spid="52" grpId="0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"/>
          <p:cNvSpPr>
            <a:spLocks noChangeArrowheads="1"/>
          </p:cNvSpPr>
          <p:nvPr/>
        </p:nvSpPr>
        <p:spPr bwMode="auto">
          <a:xfrm>
            <a:off x="5900530" y="3841542"/>
            <a:ext cx="3154018" cy="2787858"/>
          </a:xfrm>
          <a:prstGeom prst="rect">
            <a:avLst/>
          </a:prstGeom>
          <a:solidFill>
            <a:srgbClr val="FFFFEB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36" name="Rectangle 3"/>
          <p:cNvSpPr>
            <a:spLocks noChangeArrowheads="1"/>
          </p:cNvSpPr>
          <p:nvPr/>
        </p:nvSpPr>
        <p:spPr bwMode="auto">
          <a:xfrm>
            <a:off x="217005" y="1947862"/>
            <a:ext cx="4464326" cy="4633913"/>
          </a:xfrm>
          <a:prstGeom prst="rect">
            <a:avLst/>
          </a:prstGeom>
          <a:solidFill>
            <a:srgbClr val="FFFFEB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28600"/>
            <a:ext cx="9067800" cy="1143000"/>
          </a:xfrm>
        </p:spPr>
        <p:txBody>
          <a:bodyPr/>
          <a:lstStyle/>
          <a:p>
            <a:pPr eaLnBrk="1" hangingPunct="1"/>
            <a:r>
              <a:rPr lang="en-US" sz="3600" dirty="0" smtClean="0"/>
              <a:t>Topic #2: C++ classes</a:t>
            </a:r>
          </a:p>
        </p:txBody>
      </p:sp>
      <p:sp>
        <p:nvSpPr>
          <p:cNvPr id="46083" name="Text Box 3"/>
          <p:cNvSpPr txBox="1">
            <a:spLocks noChangeArrowheads="1"/>
          </p:cNvSpPr>
          <p:nvPr/>
        </p:nvSpPr>
        <p:spPr bwMode="auto">
          <a:xfrm>
            <a:off x="1787525" y="887413"/>
            <a:ext cx="55530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>
                <a:cs typeface="Arial" charset="0"/>
              </a:rPr>
              <a:t>Consider the following structure and associated function(s).</a:t>
            </a: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228600" y="1981200"/>
            <a:ext cx="4724400" cy="447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dirty="0" err="1">
                <a:cs typeface="Arial" charset="0"/>
              </a:rPr>
              <a:t>struct</a:t>
            </a:r>
            <a:r>
              <a:rPr lang="en-US" dirty="0">
                <a:cs typeface="Arial" charset="0"/>
              </a:rPr>
              <a:t> </a:t>
            </a:r>
            <a:r>
              <a:rPr lang="en-US" dirty="0" err="1">
                <a:cs typeface="Arial" charset="0"/>
              </a:rPr>
              <a:t>Rect</a:t>
            </a:r>
            <a:endParaRPr lang="en-US" dirty="0">
              <a:cs typeface="Arial" charset="0"/>
            </a:endParaRPr>
          </a:p>
          <a:p>
            <a:pPr eaLnBrk="1" hangingPunct="1"/>
            <a:r>
              <a:rPr lang="en-US" dirty="0">
                <a:cs typeface="Arial" charset="0"/>
              </a:rPr>
              <a:t>{</a:t>
            </a:r>
          </a:p>
          <a:p>
            <a:pPr eaLnBrk="1" hangingPunct="1"/>
            <a:r>
              <a:rPr lang="en-US" dirty="0">
                <a:cs typeface="Arial" charset="0"/>
              </a:rPr>
              <a:t>   </a:t>
            </a:r>
            <a:r>
              <a:rPr lang="en-US" dirty="0" err="1">
                <a:cs typeface="Arial" charset="0"/>
              </a:rPr>
              <a:t>int</a:t>
            </a:r>
            <a:r>
              <a:rPr lang="en-US" dirty="0">
                <a:cs typeface="Arial" charset="0"/>
              </a:rPr>
              <a:t> width;</a:t>
            </a:r>
          </a:p>
          <a:p>
            <a:pPr eaLnBrk="1" hangingPunct="1"/>
            <a:r>
              <a:rPr lang="en-US" dirty="0">
                <a:cs typeface="Arial" charset="0"/>
              </a:rPr>
              <a:t>   </a:t>
            </a:r>
            <a:r>
              <a:rPr lang="en-US" dirty="0" err="1">
                <a:cs typeface="Arial" charset="0"/>
              </a:rPr>
              <a:t>int</a:t>
            </a:r>
            <a:r>
              <a:rPr lang="en-US" dirty="0">
                <a:cs typeface="Arial" charset="0"/>
              </a:rPr>
              <a:t> height;</a:t>
            </a:r>
          </a:p>
          <a:p>
            <a:pPr eaLnBrk="1" hangingPunct="1"/>
            <a:r>
              <a:rPr lang="en-US" dirty="0">
                <a:cs typeface="Arial" charset="0"/>
              </a:rPr>
              <a:t>};</a:t>
            </a:r>
          </a:p>
          <a:p>
            <a:pPr eaLnBrk="1" hangingPunct="1"/>
            <a:endParaRPr lang="en-US" dirty="0">
              <a:cs typeface="Arial" charset="0"/>
            </a:endParaRPr>
          </a:p>
          <a:p>
            <a:pPr eaLnBrk="1" hangingPunct="1"/>
            <a:r>
              <a:rPr lang="en-US" dirty="0" err="1">
                <a:cs typeface="Arial" charset="0"/>
              </a:rPr>
              <a:t>int</a:t>
            </a:r>
            <a:r>
              <a:rPr lang="en-US" dirty="0">
                <a:cs typeface="Arial" charset="0"/>
              </a:rPr>
              <a:t> </a:t>
            </a:r>
            <a:r>
              <a:rPr lang="en-US" dirty="0" err="1">
                <a:cs typeface="Arial" charset="0"/>
              </a:rPr>
              <a:t>GetArea</a:t>
            </a:r>
            <a:r>
              <a:rPr lang="en-US" dirty="0">
                <a:cs typeface="Arial" charset="0"/>
              </a:rPr>
              <a:t>(</a:t>
            </a:r>
            <a:r>
              <a:rPr lang="en-US" dirty="0" err="1">
                <a:cs typeface="Arial" charset="0"/>
              </a:rPr>
              <a:t>Rect</a:t>
            </a:r>
            <a:r>
              <a:rPr lang="en-US" dirty="0">
                <a:cs typeface="Arial" charset="0"/>
              </a:rPr>
              <a:t> &amp;a)</a:t>
            </a:r>
          </a:p>
          <a:p>
            <a:pPr eaLnBrk="1" hangingPunct="1"/>
            <a:r>
              <a:rPr lang="en-US" dirty="0">
                <a:cs typeface="Arial" charset="0"/>
              </a:rPr>
              <a:t>{</a:t>
            </a:r>
          </a:p>
          <a:p>
            <a:pPr eaLnBrk="1" hangingPunct="1"/>
            <a:r>
              <a:rPr lang="en-US" dirty="0">
                <a:cs typeface="Arial" charset="0"/>
              </a:rPr>
              <a:t>  </a:t>
            </a:r>
            <a:r>
              <a:rPr lang="en-US" dirty="0" err="1">
                <a:cs typeface="Arial" charset="0"/>
              </a:rPr>
              <a:t>int</a:t>
            </a:r>
            <a:r>
              <a:rPr lang="en-US" dirty="0">
                <a:cs typeface="Arial" charset="0"/>
              </a:rPr>
              <a:t> area = </a:t>
            </a:r>
            <a:r>
              <a:rPr lang="en-US" dirty="0" err="1">
                <a:cs typeface="Arial" charset="0"/>
              </a:rPr>
              <a:t>a.width</a:t>
            </a:r>
            <a:r>
              <a:rPr lang="en-US" dirty="0">
                <a:cs typeface="Arial" charset="0"/>
              </a:rPr>
              <a:t> * </a:t>
            </a:r>
          </a:p>
          <a:p>
            <a:pPr eaLnBrk="1" hangingPunct="1"/>
            <a:r>
              <a:rPr lang="en-US" dirty="0">
                <a:cs typeface="Arial" charset="0"/>
              </a:rPr>
              <a:t>	       </a:t>
            </a:r>
            <a:r>
              <a:rPr lang="en-US" dirty="0" err="1">
                <a:cs typeface="Arial" charset="0"/>
              </a:rPr>
              <a:t>a.height</a:t>
            </a:r>
            <a:r>
              <a:rPr lang="en-US" dirty="0">
                <a:cs typeface="Arial" charset="0"/>
              </a:rPr>
              <a:t>;</a:t>
            </a:r>
          </a:p>
          <a:p>
            <a:pPr eaLnBrk="1" hangingPunct="1"/>
            <a:r>
              <a:rPr lang="en-US" dirty="0">
                <a:cs typeface="Arial" charset="0"/>
              </a:rPr>
              <a:t>  return(area);</a:t>
            </a:r>
          </a:p>
          <a:p>
            <a:pPr eaLnBrk="1" hangingPunct="1"/>
            <a:r>
              <a:rPr lang="en-US" dirty="0">
                <a:cs typeface="Arial" charset="0"/>
              </a:rPr>
              <a:t>}</a:t>
            </a:r>
          </a:p>
        </p:txBody>
      </p:sp>
      <p:sp>
        <p:nvSpPr>
          <p:cNvPr id="46085" name="Text Box 5"/>
          <p:cNvSpPr txBox="1">
            <a:spLocks noChangeArrowheads="1"/>
          </p:cNvSpPr>
          <p:nvPr/>
        </p:nvSpPr>
        <p:spPr bwMode="auto">
          <a:xfrm>
            <a:off x="228600" y="1981200"/>
            <a:ext cx="274320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dirty="0" err="1">
                <a:cs typeface="Arial" charset="0"/>
              </a:rPr>
              <a:t>struct</a:t>
            </a:r>
            <a:r>
              <a:rPr lang="en-US" dirty="0">
                <a:cs typeface="Arial" charset="0"/>
              </a:rPr>
              <a:t> </a:t>
            </a:r>
            <a:r>
              <a:rPr lang="en-US" dirty="0" err="1">
                <a:cs typeface="Arial" charset="0"/>
              </a:rPr>
              <a:t>Rect</a:t>
            </a:r>
            <a:endParaRPr lang="en-US" dirty="0">
              <a:cs typeface="Arial" charset="0"/>
            </a:endParaRPr>
          </a:p>
          <a:p>
            <a:pPr eaLnBrk="1" hangingPunct="1"/>
            <a:r>
              <a:rPr lang="en-US" dirty="0">
                <a:cs typeface="Arial" charset="0"/>
              </a:rPr>
              <a:t>{</a:t>
            </a:r>
          </a:p>
          <a:p>
            <a:pPr eaLnBrk="1" hangingPunct="1"/>
            <a:r>
              <a:rPr lang="en-US" dirty="0">
                <a:cs typeface="Arial" charset="0"/>
              </a:rPr>
              <a:t>   </a:t>
            </a:r>
            <a:r>
              <a:rPr lang="en-US" dirty="0" err="1">
                <a:cs typeface="Arial" charset="0"/>
              </a:rPr>
              <a:t>int</a:t>
            </a:r>
            <a:r>
              <a:rPr lang="en-US" dirty="0">
                <a:cs typeface="Arial" charset="0"/>
              </a:rPr>
              <a:t> width;</a:t>
            </a:r>
          </a:p>
          <a:p>
            <a:pPr eaLnBrk="1" hangingPunct="1"/>
            <a:r>
              <a:rPr lang="en-US" dirty="0">
                <a:cs typeface="Arial" charset="0"/>
              </a:rPr>
              <a:t>   </a:t>
            </a:r>
            <a:r>
              <a:rPr lang="en-US" dirty="0" err="1">
                <a:cs typeface="Arial" charset="0"/>
              </a:rPr>
              <a:t>int</a:t>
            </a:r>
            <a:r>
              <a:rPr lang="en-US" dirty="0">
                <a:cs typeface="Arial" charset="0"/>
              </a:rPr>
              <a:t> height;</a:t>
            </a:r>
          </a:p>
          <a:p>
            <a:pPr eaLnBrk="1" hangingPunct="1"/>
            <a:r>
              <a:rPr lang="en-US" dirty="0">
                <a:cs typeface="Arial" charset="0"/>
              </a:rPr>
              <a:t>};</a:t>
            </a:r>
          </a:p>
        </p:txBody>
      </p:sp>
      <p:sp>
        <p:nvSpPr>
          <p:cNvPr id="46086" name="Text Box 6"/>
          <p:cNvSpPr txBox="1">
            <a:spLocks noChangeArrowheads="1"/>
          </p:cNvSpPr>
          <p:nvPr/>
        </p:nvSpPr>
        <p:spPr bwMode="auto">
          <a:xfrm>
            <a:off x="5921375" y="3810000"/>
            <a:ext cx="2945037" cy="264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 dirty="0" err="1">
                <a:solidFill>
                  <a:srgbClr val="6600CC"/>
                </a:solidFill>
                <a:cs typeface="Arial" charset="0"/>
              </a:rPr>
              <a:t>int</a:t>
            </a:r>
            <a:r>
              <a:rPr lang="en-US" sz="2200" dirty="0">
                <a:solidFill>
                  <a:srgbClr val="6600CC"/>
                </a:solidFill>
                <a:cs typeface="Arial" charset="0"/>
              </a:rPr>
              <a:t> main(void)</a:t>
            </a:r>
          </a:p>
          <a:p>
            <a:pPr eaLnBrk="1" hangingPunct="1"/>
            <a:r>
              <a:rPr lang="en-US" sz="2200" dirty="0">
                <a:solidFill>
                  <a:srgbClr val="6600CC"/>
                </a:solidFill>
                <a:cs typeface="Arial" charset="0"/>
              </a:rPr>
              <a:t>{</a:t>
            </a:r>
          </a:p>
          <a:p>
            <a:pPr eaLnBrk="1" hangingPunct="1"/>
            <a:r>
              <a:rPr lang="en-US" sz="2200" dirty="0">
                <a:solidFill>
                  <a:srgbClr val="6600CC"/>
                </a:solidFill>
                <a:cs typeface="Arial" charset="0"/>
              </a:rPr>
              <a:t>   </a:t>
            </a:r>
            <a:r>
              <a:rPr lang="en-US" sz="2200" dirty="0" err="1">
                <a:solidFill>
                  <a:srgbClr val="6600CC"/>
                </a:solidFill>
                <a:cs typeface="Arial" charset="0"/>
              </a:rPr>
              <a:t>Rect</a:t>
            </a:r>
            <a:r>
              <a:rPr lang="en-US" sz="2200" dirty="0">
                <a:solidFill>
                  <a:srgbClr val="6600CC"/>
                </a:solidFill>
                <a:cs typeface="Arial" charset="0"/>
              </a:rPr>
              <a:t> r;</a:t>
            </a:r>
          </a:p>
          <a:p>
            <a:pPr eaLnBrk="1" hangingPunct="1"/>
            <a:endParaRPr lang="en-US" sz="1100" dirty="0">
              <a:solidFill>
                <a:srgbClr val="6600CC"/>
              </a:solidFill>
              <a:cs typeface="Arial" charset="0"/>
            </a:endParaRPr>
          </a:p>
          <a:p>
            <a:pPr eaLnBrk="1" hangingPunct="1"/>
            <a:r>
              <a:rPr lang="en-US" sz="2200" dirty="0">
                <a:solidFill>
                  <a:srgbClr val="6600CC"/>
                </a:solidFill>
                <a:cs typeface="Arial" charset="0"/>
              </a:rPr>
              <a:t>   </a:t>
            </a:r>
            <a:r>
              <a:rPr lang="en-US" sz="2200" dirty="0" err="1">
                <a:solidFill>
                  <a:srgbClr val="6600CC"/>
                </a:solidFill>
                <a:cs typeface="Arial" charset="0"/>
              </a:rPr>
              <a:t>r.width</a:t>
            </a:r>
            <a:r>
              <a:rPr lang="en-US" sz="2200" dirty="0">
                <a:solidFill>
                  <a:srgbClr val="6600CC"/>
                </a:solidFill>
                <a:cs typeface="Arial" charset="0"/>
              </a:rPr>
              <a:t> = 10;</a:t>
            </a:r>
          </a:p>
          <a:p>
            <a:pPr eaLnBrk="1" hangingPunct="1"/>
            <a:r>
              <a:rPr lang="en-US" sz="2200" dirty="0">
                <a:solidFill>
                  <a:srgbClr val="6600CC"/>
                </a:solidFill>
                <a:cs typeface="Arial" charset="0"/>
              </a:rPr>
              <a:t>   </a:t>
            </a:r>
            <a:r>
              <a:rPr lang="en-US" sz="2200" dirty="0" err="1">
                <a:solidFill>
                  <a:srgbClr val="6600CC"/>
                </a:solidFill>
                <a:cs typeface="Arial" charset="0"/>
              </a:rPr>
              <a:t>r.height</a:t>
            </a:r>
            <a:r>
              <a:rPr lang="en-US" sz="2200" dirty="0">
                <a:solidFill>
                  <a:srgbClr val="6600CC"/>
                </a:solidFill>
                <a:cs typeface="Arial" charset="0"/>
              </a:rPr>
              <a:t> = 20;</a:t>
            </a:r>
          </a:p>
          <a:p>
            <a:pPr eaLnBrk="1" hangingPunct="1"/>
            <a:endParaRPr lang="en-US" sz="2200" dirty="0">
              <a:solidFill>
                <a:srgbClr val="6600CC"/>
              </a:solidFill>
              <a:cs typeface="Arial" charset="0"/>
            </a:endParaRPr>
          </a:p>
          <a:p>
            <a:pPr eaLnBrk="1" hangingPunct="1"/>
            <a:r>
              <a:rPr lang="en-US" sz="2200" dirty="0">
                <a:solidFill>
                  <a:schemeClr val="tx2"/>
                </a:solidFill>
                <a:cs typeface="Arial" charset="0"/>
              </a:rPr>
              <a:t>   </a:t>
            </a:r>
            <a:r>
              <a:rPr lang="en-US" sz="2200" dirty="0" err="1">
                <a:solidFill>
                  <a:schemeClr val="tx2"/>
                </a:solidFill>
                <a:cs typeface="Arial" charset="0"/>
              </a:rPr>
              <a:t>cout</a:t>
            </a:r>
            <a:r>
              <a:rPr lang="en-US" sz="2200" dirty="0">
                <a:solidFill>
                  <a:schemeClr val="tx2"/>
                </a:solidFill>
                <a:cs typeface="Arial" charset="0"/>
              </a:rPr>
              <a:t> &lt;&lt;</a:t>
            </a:r>
            <a:r>
              <a:rPr lang="en-US" sz="2200" dirty="0">
                <a:solidFill>
                  <a:srgbClr val="006666"/>
                </a:solidFill>
                <a:cs typeface="Arial" charset="0"/>
              </a:rPr>
              <a:t> </a:t>
            </a:r>
            <a:r>
              <a:rPr lang="en-US" sz="2200" dirty="0" err="1">
                <a:solidFill>
                  <a:srgbClr val="006666"/>
                </a:solidFill>
                <a:cs typeface="Arial" charset="0"/>
              </a:rPr>
              <a:t>GetArea</a:t>
            </a:r>
            <a:r>
              <a:rPr lang="en-US" sz="2200" dirty="0">
                <a:solidFill>
                  <a:srgbClr val="006666"/>
                </a:solidFill>
                <a:cs typeface="Arial" charset="0"/>
              </a:rPr>
              <a:t>(</a:t>
            </a:r>
            <a:r>
              <a:rPr lang="en-US" sz="2200" dirty="0">
                <a:solidFill>
                  <a:srgbClr val="6600CC"/>
                </a:solidFill>
                <a:cs typeface="Arial" charset="0"/>
              </a:rPr>
              <a:t>r</a:t>
            </a:r>
            <a:r>
              <a:rPr lang="en-US" sz="2200" dirty="0">
                <a:solidFill>
                  <a:srgbClr val="006666"/>
                </a:solidFill>
                <a:cs typeface="Arial" charset="0"/>
              </a:rPr>
              <a:t>);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7162800" y="2209800"/>
            <a:ext cx="1490663" cy="1362075"/>
            <a:chOff x="1797" y="2523"/>
            <a:chExt cx="939" cy="858"/>
          </a:xfrm>
        </p:grpSpPr>
        <p:sp>
          <p:nvSpPr>
            <p:cNvPr id="46110" name="Rectangle 8"/>
            <p:cNvSpPr>
              <a:spLocks noChangeArrowheads="1"/>
            </p:cNvSpPr>
            <p:nvPr/>
          </p:nvSpPr>
          <p:spPr bwMode="auto">
            <a:xfrm>
              <a:off x="2016" y="2640"/>
              <a:ext cx="720" cy="741"/>
            </a:xfrm>
            <a:prstGeom prst="rect">
              <a:avLst/>
            </a:prstGeom>
            <a:solidFill>
              <a:srgbClr val="E7FFE7"/>
            </a:solidFill>
            <a:ln w="3810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 sz="2400"/>
            </a:p>
          </p:txBody>
        </p:sp>
        <p:sp>
          <p:nvSpPr>
            <p:cNvPr id="46111" name="Text Box 9"/>
            <p:cNvSpPr txBox="1">
              <a:spLocks noChangeArrowheads="1"/>
            </p:cNvSpPr>
            <p:nvPr/>
          </p:nvSpPr>
          <p:spPr bwMode="auto">
            <a:xfrm>
              <a:off x="1797" y="2523"/>
              <a:ext cx="22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2800">
                  <a:cs typeface="Arial" charset="0"/>
                </a:rPr>
                <a:t>r</a:t>
              </a:r>
            </a:p>
          </p:txBody>
        </p:sp>
        <p:sp>
          <p:nvSpPr>
            <p:cNvPr id="46112" name="Rectangle 10"/>
            <p:cNvSpPr>
              <a:spLocks noChangeArrowheads="1"/>
            </p:cNvSpPr>
            <p:nvPr/>
          </p:nvSpPr>
          <p:spPr bwMode="auto">
            <a:xfrm>
              <a:off x="2442" y="2718"/>
              <a:ext cx="260" cy="277"/>
            </a:xfrm>
            <a:prstGeom prst="rect">
              <a:avLst/>
            </a:prstGeom>
            <a:solidFill>
              <a:srgbClr val="800000"/>
            </a:solidFill>
            <a:ln w="381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 sz="2400"/>
            </a:p>
          </p:txBody>
        </p:sp>
        <p:sp>
          <p:nvSpPr>
            <p:cNvPr id="46113" name="Text Box 11"/>
            <p:cNvSpPr txBox="1">
              <a:spLocks noChangeArrowheads="1"/>
            </p:cNvSpPr>
            <p:nvPr/>
          </p:nvSpPr>
          <p:spPr bwMode="auto">
            <a:xfrm>
              <a:off x="1986" y="2733"/>
              <a:ext cx="470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1600" dirty="0">
                  <a:cs typeface="Arial" charset="0"/>
                </a:rPr>
                <a:t>width</a:t>
              </a:r>
            </a:p>
          </p:txBody>
        </p:sp>
        <p:sp>
          <p:nvSpPr>
            <p:cNvPr id="46114" name="Rectangle 12"/>
            <p:cNvSpPr>
              <a:spLocks noChangeArrowheads="1"/>
            </p:cNvSpPr>
            <p:nvPr/>
          </p:nvSpPr>
          <p:spPr bwMode="auto">
            <a:xfrm>
              <a:off x="2440" y="3042"/>
              <a:ext cx="260" cy="277"/>
            </a:xfrm>
            <a:prstGeom prst="rect">
              <a:avLst/>
            </a:prstGeom>
            <a:solidFill>
              <a:srgbClr val="800000"/>
            </a:solidFill>
            <a:ln w="381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 sz="2400"/>
            </a:p>
          </p:txBody>
        </p:sp>
        <p:sp>
          <p:nvSpPr>
            <p:cNvPr id="46115" name="Text Box 13"/>
            <p:cNvSpPr txBox="1">
              <a:spLocks noChangeArrowheads="1"/>
            </p:cNvSpPr>
            <p:nvPr/>
          </p:nvSpPr>
          <p:spPr bwMode="auto">
            <a:xfrm>
              <a:off x="1969" y="3065"/>
              <a:ext cx="502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1600">
                  <a:cs typeface="Arial" charset="0"/>
                </a:rPr>
                <a:t>height</a:t>
              </a:r>
            </a:p>
          </p:txBody>
        </p:sp>
      </p:grpSp>
      <p:sp>
        <p:nvSpPr>
          <p:cNvPr id="72718" name="Line 14"/>
          <p:cNvSpPr>
            <a:spLocks noChangeShapeType="1"/>
          </p:cNvSpPr>
          <p:nvPr/>
        </p:nvSpPr>
        <p:spPr bwMode="auto">
          <a:xfrm>
            <a:off x="5867400" y="46846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2719" name="Line 15"/>
          <p:cNvSpPr>
            <a:spLocks noChangeShapeType="1"/>
          </p:cNvSpPr>
          <p:nvPr/>
        </p:nvSpPr>
        <p:spPr bwMode="auto">
          <a:xfrm>
            <a:off x="5867400" y="521783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2720" name="Text Box 16"/>
          <p:cNvSpPr txBox="1">
            <a:spLocks noChangeArrowheads="1"/>
          </p:cNvSpPr>
          <p:nvPr/>
        </p:nvSpPr>
        <p:spPr bwMode="auto">
          <a:xfrm>
            <a:off x="8141999" y="2535148"/>
            <a:ext cx="5100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rgbClr val="FFFFCC"/>
                </a:solidFill>
                <a:cs typeface="Arial" charset="0"/>
              </a:rPr>
              <a:t>10</a:t>
            </a:r>
          </a:p>
        </p:txBody>
      </p:sp>
      <p:sp>
        <p:nvSpPr>
          <p:cNvPr id="72721" name="Line 17"/>
          <p:cNvSpPr>
            <a:spLocks noChangeShapeType="1"/>
          </p:cNvSpPr>
          <p:nvPr/>
        </p:nvSpPr>
        <p:spPr bwMode="auto">
          <a:xfrm>
            <a:off x="5886450" y="555597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2722" name="Text Box 18"/>
          <p:cNvSpPr txBox="1">
            <a:spLocks noChangeArrowheads="1"/>
          </p:cNvSpPr>
          <p:nvPr/>
        </p:nvSpPr>
        <p:spPr bwMode="auto">
          <a:xfrm>
            <a:off x="8117152" y="3006636"/>
            <a:ext cx="5597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rgbClr val="FFFFCC"/>
                </a:solidFill>
                <a:cs typeface="Arial" charset="0"/>
              </a:rPr>
              <a:t>20</a:t>
            </a:r>
          </a:p>
        </p:txBody>
      </p:sp>
      <p:sp>
        <p:nvSpPr>
          <p:cNvPr id="72723" name="Line 19"/>
          <p:cNvSpPr>
            <a:spLocks noChangeShapeType="1"/>
          </p:cNvSpPr>
          <p:nvPr/>
        </p:nvSpPr>
        <p:spPr bwMode="auto">
          <a:xfrm>
            <a:off x="5881688" y="621154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3214688" y="3200400"/>
            <a:ext cx="1357312" cy="576263"/>
            <a:chOff x="2025" y="2277"/>
            <a:chExt cx="855" cy="363"/>
          </a:xfrm>
        </p:grpSpPr>
        <p:sp>
          <p:nvSpPr>
            <p:cNvPr id="46108" name="Rectangle 21"/>
            <p:cNvSpPr>
              <a:spLocks noChangeArrowheads="1"/>
            </p:cNvSpPr>
            <p:nvPr/>
          </p:nvSpPr>
          <p:spPr bwMode="auto">
            <a:xfrm>
              <a:off x="2208" y="2400"/>
              <a:ext cx="672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6109" name="Text Box 22"/>
            <p:cNvSpPr txBox="1">
              <a:spLocks noChangeArrowheads="1"/>
            </p:cNvSpPr>
            <p:nvPr/>
          </p:nvSpPr>
          <p:spPr bwMode="auto">
            <a:xfrm>
              <a:off x="2025" y="2277"/>
              <a:ext cx="21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>
                  <a:solidFill>
                    <a:srgbClr val="6600CC"/>
                  </a:solidFill>
                </a:rPr>
                <a:t>a</a:t>
              </a:r>
            </a:p>
          </p:txBody>
        </p:sp>
      </p:grpSp>
      <p:sp>
        <p:nvSpPr>
          <p:cNvPr id="72727" name="Line 23"/>
          <p:cNvSpPr>
            <a:spLocks noChangeShapeType="1"/>
          </p:cNvSpPr>
          <p:nvPr/>
        </p:nvSpPr>
        <p:spPr bwMode="auto">
          <a:xfrm>
            <a:off x="0" y="44196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6096" name="Text Box 24"/>
          <p:cNvSpPr txBox="1">
            <a:spLocks noChangeArrowheads="1"/>
          </p:cNvSpPr>
          <p:nvPr/>
        </p:nvSpPr>
        <p:spPr bwMode="auto">
          <a:xfrm>
            <a:off x="3962400" y="3319463"/>
            <a:ext cx="3159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b="1"/>
              <a:t> </a:t>
            </a:r>
          </a:p>
        </p:txBody>
      </p:sp>
      <p:cxnSp>
        <p:nvCxnSpPr>
          <p:cNvPr id="72729" name="AutoShape 25"/>
          <p:cNvCxnSpPr>
            <a:cxnSpLocks noChangeShapeType="1"/>
            <a:stCxn id="46096" idx="3"/>
            <a:endCxn id="46111" idx="1"/>
          </p:cNvCxnSpPr>
          <p:nvPr/>
        </p:nvCxnSpPr>
        <p:spPr bwMode="auto">
          <a:xfrm flipV="1">
            <a:off x="4278313" y="2470150"/>
            <a:ext cx="2884487" cy="1077913"/>
          </a:xfrm>
          <a:prstGeom prst="curvedConnector3">
            <a:avLst>
              <a:gd name="adj1" fmla="val 49972"/>
            </a:avLst>
          </a:prstGeom>
          <a:noFill/>
          <a:ln w="31750">
            <a:solidFill>
              <a:srgbClr val="0000FF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730" name="Line 26"/>
          <p:cNvSpPr>
            <a:spLocks noChangeShapeType="1"/>
          </p:cNvSpPr>
          <p:nvPr/>
        </p:nvSpPr>
        <p:spPr bwMode="auto">
          <a:xfrm>
            <a:off x="166688" y="511968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2711450" y="3657600"/>
            <a:ext cx="1893888" cy="576263"/>
            <a:chOff x="1717" y="2277"/>
            <a:chExt cx="1193" cy="363"/>
          </a:xfrm>
        </p:grpSpPr>
        <p:sp>
          <p:nvSpPr>
            <p:cNvPr id="46106" name="Rectangle 28"/>
            <p:cNvSpPr>
              <a:spLocks noChangeArrowheads="1"/>
            </p:cNvSpPr>
            <p:nvPr/>
          </p:nvSpPr>
          <p:spPr bwMode="auto">
            <a:xfrm>
              <a:off x="2208" y="2400"/>
              <a:ext cx="672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6107" name="Text Box 29"/>
            <p:cNvSpPr txBox="1">
              <a:spLocks noChangeArrowheads="1"/>
            </p:cNvSpPr>
            <p:nvPr/>
          </p:nvSpPr>
          <p:spPr bwMode="auto">
            <a:xfrm>
              <a:off x="1717" y="2277"/>
              <a:ext cx="119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r>
                <a:rPr lang="en-US">
                  <a:solidFill>
                    <a:srgbClr val="6600CC"/>
                  </a:solidFill>
                </a:rPr>
                <a:t>area</a:t>
              </a:r>
              <a:r>
                <a:rPr lang="en-US"/>
                <a:t>            </a:t>
              </a:r>
            </a:p>
          </p:txBody>
        </p:sp>
      </p:grpSp>
      <p:sp>
        <p:nvSpPr>
          <p:cNvPr id="72734" name="Text Box 30"/>
          <p:cNvSpPr txBox="1">
            <a:spLocks noChangeArrowheads="1"/>
          </p:cNvSpPr>
          <p:nvPr/>
        </p:nvSpPr>
        <p:spPr bwMode="auto">
          <a:xfrm>
            <a:off x="2209800" y="4648200"/>
            <a:ext cx="1220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3300"/>
                </a:solidFill>
              </a:rPr>
              <a:t>10 * 20</a:t>
            </a:r>
          </a:p>
        </p:txBody>
      </p:sp>
      <p:sp>
        <p:nvSpPr>
          <p:cNvPr id="72735" name="Text Box 31"/>
          <p:cNvSpPr txBox="1">
            <a:spLocks noChangeArrowheads="1"/>
          </p:cNvSpPr>
          <p:nvPr/>
        </p:nvSpPr>
        <p:spPr bwMode="auto">
          <a:xfrm>
            <a:off x="3678238" y="3810000"/>
            <a:ext cx="741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FFCC"/>
                </a:solidFill>
              </a:rPr>
              <a:t>200</a:t>
            </a:r>
          </a:p>
        </p:txBody>
      </p:sp>
      <p:sp>
        <p:nvSpPr>
          <p:cNvPr id="72736" name="Line 32"/>
          <p:cNvSpPr>
            <a:spLocks noChangeShapeType="1"/>
          </p:cNvSpPr>
          <p:nvPr/>
        </p:nvSpPr>
        <p:spPr bwMode="auto">
          <a:xfrm>
            <a:off x="152400" y="589121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6103" name="Text Box 33"/>
          <p:cNvSpPr txBox="1">
            <a:spLocks noChangeArrowheads="1"/>
          </p:cNvSpPr>
          <p:nvPr/>
        </p:nvSpPr>
        <p:spPr bwMode="auto">
          <a:xfrm>
            <a:off x="6858000" y="6400800"/>
            <a:ext cx="3159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b="1"/>
              <a:t> </a:t>
            </a:r>
          </a:p>
        </p:txBody>
      </p:sp>
      <p:sp>
        <p:nvSpPr>
          <p:cNvPr id="72738" name="Text Box 34"/>
          <p:cNvSpPr txBox="1">
            <a:spLocks noChangeArrowheads="1"/>
          </p:cNvSpPr>
          <p:nvPr/>
        </p:nvSpPr>
        <p:spPr bwMode="auto">
          <a:xfrm>
            <a:off x="1544638" y="6019800"/>
            <a:ext cx="741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3300"/>
                </a:solidFill>
              </a:rPr>
              <a:t>200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2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0092 C 0.17275 0.00394 0.34549 0.00278 0.51806 -0.00486 C 0.5566 -0.00324 0.59671 0.00394 0.6349 -0.00926 C 0.63594 -0.01088 0.63681 -0.01389 0.6382 -0.01528 C 0.63959 -0.01643 0.6415 -0.01597 0.64271 -0.01759 C 0.64532 -0.02106 0.65348 -0.04398 0.6573 -0.03611 " pathEditMode="relative" rAng="0" ptsTypes="fffffA">
                                      <p:cBhvr>
                                        <p:cTn id="131" dur="2000" fill="hold"/>
                                        <p:tgtEl>
                                          <p:spTgt spid="727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65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4" grpId="0" uiExpand="1" build="p"/>
      <p:bldP spid="46085" grpId="0"/>
      <p:bldP spid="46086" grpId="0"/>
      <p:bldP spid="72718" grpId="0" animBg="1"/>
      <p:bldP spid="72718" grpId="1" animBg="1"/>
      <p:bldP spid="72719" grpId="0" animBg="1"/>
      <p:bldP spid="72719" grpId="1" animBg="1"/>
      <p:bldP spid="72720" grpId="0"/>
      <p:bldP spid="72721" grpId="0" animBg="1"/>
      <p:bldP spid="72721" grpId="1" animBg="1"/>
      <p:bldP spid="72722" grpId="0"/>
      <p:bldP spid="72723" grpId="0" animBg="1"/>
      <p:bldP spid="72723" grpId="1" animBg="1"/>
      <p:bldP spid="72727" grpId="0" animBg="1"/>
      <p:bldP spid="72727" grpId="1" animBg="1"/>
      <p:bldP spid="72730" grpId="0" animBg="1"/>
      <p:bldP spid="72730" grpId="1" animBg="1"/>
      <p:bldP spid="72734" grpId="0"/>
      <p:bldP spid="72734" grpId="1"/>
      <p:bldP spid="72735" grpId="0"/>
      <p:bldP spid="72735" grpId="1"/>
      <p:bldP spid="72736" grpId="0" animBg="1"/>
      <p:bldP spid="72736" grpId="1" animBg="1"/>
      <p:bldP spid="72738" grpId="0"/>
      <p:bldP spid="72738" grpId="1"/>
      <p:bldP spid="72738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Class Website</a:t>
            </a: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228600" y="1524000"/>
            <a:ext cx="8915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dirty="0"/>
              <a:t>Official Class Website: </a:t>
            </a:r>
            <a:r>
              <a:rPr lang="en-US" sz="2800" dirty="0">
                <a:solidFill>
                  <a:srgbClr val="008080"/>
                </a:solidFill>
              </a:rPr>
              <a:t>http://</a:t>
            </a:r>
            <a:r>
              <a:rPr lang="en-US" sz="2800" dirty="0" smtClean="0">
                <a:solidFill>
                  <a:srgbClr val="008080"/>
                </a:solidFill>
              </a:rPr>
              <a:t>www.cs.ucla.edu/classes/winter16/cs32</a:t>
            </a:r>
            <a:r>
              <a:rPr lang="en-US" sz="2800" dirty="0">
                <a:solidFill>
                  <a:srgbClr val="008080"/>
                </a:solidFill>
              </a:rPr>
              <a:t>/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0" y="3094038"/>
            <a:ext cx="8991600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/>
              <a:t>You should check the Official Class Website at least </a:t>
            </a:r>
            <a:br>
              <a:rPr lang="en-US" dirty="0"/>
            </a:br>
            <a:r>
              <a:rPr lang="en-US" dirty="0">
                <a:solidFill>
                  <a:srgbClr val="800000"/>
                </a:solidFill>
              </a:rPr>
              <a:t>2-3 times a week</a:t>
            </a:r>
            <a:r>
              <a:rPr lang="en-US" dirty="0"/>
              <a:t> for homework info, projects, etc. </a:t>
            </a:r>
            <a:endParaRPr lang="en-US" dirty="0" smtClean="0"/>
          </a:p>
          <a:p>
            <a:pPr algn="ctr" eaLnBrk="1" hangingPunct="1"/>
            <a:endParaRPr lang="en-US" dirty="0"/>
          </a:p>
          <a:p>
            <a:pPr algn="ctr" eaLnBrk="1" hangingPunct="1"/>
            <a:r>
              <a:rPr lang="en-US" dirty="0" smtClean="0">
                <a:solidFill>
                  <a:srgbClr val="FF0000"/>
                </a:solidFill>
              </a:rPr>
              <a:t>I will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 smtClean="0">
                <a:solidFill>
                  <a:srgbClr val="FF0000"/>
                </a:solidFill>
              </a:rPr>
              <a:t> always announce homework/projects</a:t>
            </a:r>
            <a:r>
              <a:rPr lang="en-US" dirty="0" smtClean="0"/>
              <a:t> so </a:t>
            </a:r>
            <a:r>
              <a:rPr lang="en-US" u="sng" dirty="0">
                <a:solidFill>
                  <a:srgbClr val="FF0000"/>
                </a:solidFill>
              </a:rPr>
              <a:t>you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have to </a:t>
            </a:r>
            <a:r>
              <a:rPr lang="en-US" dirty="0" smtClean="0">
                <a:solidFill>
                  <a:srgbClr val="FF0000"/>
                </a:solidFill>
              </a:rPr>
              <a:t>track this on your own </a:t>
            </a:r>
            <a:r>
              <a:rPr lang="en-US" dirty="0" smtClean="0"/>
              <a:t>and be on top of the trash! </a:t>
            </a:r>
            <a:endParaRPr lang="en-US" dirty="0"/>
          </a:p>
          <a:p>
            <a:pPr algn="ctr" eaLnBrk="1" hangingPunct="1"/>
            <a:endParaRPr lang="en-US" dirty="0"/>
          </a:p>
          <a:p>
            <a:pPr algn="ctr" eaLnBrk="1" hangingPunct="1"/>
            <a:r>
              <a:rPr lang="en-US" dirty="0"/>
              <a:t>I’ll post my </a:t>
            </a:r>
            <a:r>
              <a:rPr lang="en-US" dirty="0">
                <a:solidFill>
                  <a:srgbClr val="A50021"/>
                </a:solidFill>
              </a:rPr>
              <a:t>PowerPoint slides</a:t>
            </a:r>
            <a:r>
              <a:rPr lang="en-US" dirty="0"/>
              <a:t> on </a:t>
            </a:r>
            <a:r>
              <a:rPr lang="en-US" dirty="0" smtClean="0"/>
              <a:t>my private website: </a:t>
            </a:r>
            <a:r>
              <a:rPr lang="en-US" dirty="0" smtClean="0">
                <a:solidFill>
                  <a:srgbClr val="7030A0"/>
                </a:solidFill>
              </a:rPr>
              <a:t>http://careynachenberg.com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0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3"/>
          <p:cNvSpPr>
            <a:spLocks noChangeArrowheads="1"/>
          </p:cNvSpPr>
          <p:nvPr/>
        </p:nvSpPr>
        <p:spPr bwMode="auto">
          <a:xfrm>
            <a:off x="217005" y="1947862"/>
            <a:ext cx="4464326" cy="4833938"/>
          </a:xfrm>
          <a:prstGeom prst="rect">
            <a:avLst/>
          </a:prstGeom>
          <a:solidFill>
            <a:srgbClr val="FFFFEB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4848225" y="1947863"/>
            <a:ext cx="4206323" cy="4833937"/>
          </a:xfrm>
          <a:prstGeom prst="rect">
            <a:avLst/>
          </a:prstGeom>
          <a:solidFill>
            <a:srgbClr val="FFFFEB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73731" name="Text Box 3"/>
          <p:cNvSpPr txBox="1">
            <a:spLocks noChangeArrowheads="1"/>
          </p:cNvSpPr>
          <p:nvPr/>
        </p:nvSpPr>
        <p:spPr bwMode="auto">
          <a:xfrm>
            <a:off x="409575" y="714375"/>
            <a:ext cx="8412163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800" dirty="0">
                <a:cs typeface="Arial" charset="0"/>
              </a:rPr>
              <a:t>A </a:t>
            </a:r>
            <a:r>
              <a:rPr lang="en-US" sz="2800" dirty="0">
                <a:solidFill>
                  <a:srgbClr val="5E00BC"/>
                </a:solidFill>
                <a:cs typeface="Arial" charset="0"/>
              </a:rPr>
              <a:t>class</a:t>
            </a:r>
            <a:r>
              <a:rPr lang="en-US" sz="2800" dirty="0">
                <a:cs typeface="Arial" charset="0"/>
              </a:rPr>
              <a:t> is basically a </a:t>
            </a:r>
            <a:r>
              <a:rPr lang="en-US" sz="2800" dirty="0" err="1">
                <a:solidFill>
                  <a:srgbClr val="5E00BC"/>
                </a:solidFill>
                <a:cs typeface="Arial" charset="0"/>
              </a:rPr>
              <a:t>struct</a:t>
            </a:r>
            <a:r>
              <a:rPr lang="en-US" sz="2800" dirty="0">
                <a:cs typeface="Arial" charset="0"/>
              </a:rPr>
              <a:t> with </a:t>
            </a:r>
            <a:r>
              <a:rPr lang="en-US" sz="2800" dirty="0">
                <a:solidFill>
                  <a:srgbClr val="006666"/>
                </a:solidFill>
                <a:cs typeface="Arial" charset="0"/>
              </a:rPr>
              <a:t>built-in functions</a:t>
            </a:r>
            <a:r>
              <a:rPr lang="en-US" sz="2800" dirty="0">
                <a:cs typeface="Arial" charset="0"/>
              </a:rPr>
              <a:t> in addition to member variables.</a:t>
            </a:r>
          </a:p>
        </p:txBody>
      </p:sp>
      <p:sp>
        <p:nvSpPr>
          <p:cNvPr id="47108" name="Text Box 4"/>
          <p:cNvSpPr txBox="1">
            <a:spLocks noChangeArrowheads="1"/>
          </p:cNvSpPr>
          <p:nvPr/>
        </p:nvSpPr>
        <p:spPr bwMode="auto">
          <a:xfrm>
            <a:off x="228600" y="1981200"/>
            <a:ext cx="4724400" cy="447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cs typeface="Arial" charset="0"/>
              </a:rPr>
              <a:t>struct Rect</a:t>
            </a:r>
          </a:p>
          <a:p>
            <a:pPr eaLnBrk="1" hangingPunct="1"/>
            <a:r>
              <a:rPr lang="en-US">
                <a:cs typeface="Arial" charset="0"/>
              </a:rPr>
              <a:t>{</a:t>
            </a:r>
          </a:p>
          <a:p>
            <a:pPr eaLnBrk="1" hangingPunct="1"/>
            <a:r>
              <a:rPr lang="en-US">
                <a:cs typeface="Arial" charset="0"/>
              </a:rPr>
              <a:t>   int width;</a:t>
            </a:r>
          </a:p>
          <a:p>
            <a:pPr eaLnBrk="1" hangingPunct="1"/>
            <a:r>
              <a:rPr lang="en-US">
                <a:cs typeface="Arial" charset="0"/>
              </a:rPr>
              <a:t>   int height;</a:t>
            </a:r>
          </a:p>
          <a:p>
            <a:pPr eaLnBrk="1" hangingPunct="1"/>
            <a:r>
              <a:rPr lang="en-US">
                <a:cs typeface="Arial" charset="0"/>
              </a:rPr>
              <a:t>};</a:t>
            </a:r>
          </a:p>
          <a:p>
            <a:pPr eaLnBrk="1" hangingPunct="1"/>
            <a:endParaRPr lang="en-US">
              <a:cs typeface="Arial" charset="0"/>
            </a:endParaRPr>
          </a:p>
          <a:p>
            <a:pPr eaLnBrk="1" hangingPunct="1"/>
            <a:r>
              <a:rPr lang="en-US">
                <a:cs typeface="Arial" charset="0"/>
              </a:rPr>
              <a:t>int GetArea(Rect &amp;a)</a:t>
            </a:r>
          </a:p>
          <a:p>
            <a:pPr eaLnBrk="1" hangingPunct="1"/>
            <a:r>
              <a:rPr lang="en-US">
                <a:cs typeface="Arial" charset="0"/>
              </a:rPr>
              <a:t>{</a:t>
            </a:r>
          </a:p>
          <a:p>
            <a:pPr eaLnBrk="1" hangingPunct="1"/>
            <a:r>
              <a:rPr lang="en-US">
                <a:cs typeface="Arial" charset="0"/>
              </a:rPr>
              <a:t>  int area = a.width * </a:t>
            </a:r>
          </a:p>
          <a:p>
            <a:pPr eaLnBrk="1" hangingPunct="1"/>
            <a:r>
              <a:rPr lang="en-US">
                <a:cs typeface="Arial" charset="0"/>
              </a:rPr>
              <a:t>	       a.height;</a:t>
            </a:r>
          </a:p>
          <a:p>
            <a:pPr eaLnBrk="1" hangingPunct="1"/>
            <a:r>
              <a:rPr lang="en-US">
                <a:cs typeface="Arial" charset="0"/>
              </a:rPr>
              <a:t>  return(area);</a:t>
            </a:r>
          </a:p>
          <a:p>
            <a:pPr eaLnBrk="1" hangingPunct="1"/>
            <a:r>
              <a:rPr lang="en-US">
                <a:cs typeface="Arial" charset="0"/>
              </a:rPr>
              <a:t>}</a:t>
            </a:r>
          </a:p>
        </p:txBody>
      </p:sp>
      <p:sp>
        <p:nvSpPr>
          <p:cNvPr id="73733" name="Text Box 5"/>
          <p:cNvSpPr txBox="1">
            <a:spLocks noChangeArrowheads="1"/>
          </p:cNvSpPr>
          <p:nvPr/>
        </p:nvSpPr>
        <p:spPr bwMode="auto">
          <a:xfrm>
            <a:off x="228600" y="1981200"/>
            <a:ext cx="274320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cs typeface="Arial" charset="0"/>
              </a:rPr>
              <a:t>struct Rect</a:t>
            </a:r>
          </a:p>
          <a:p>
            <a:pPr eaLnBrk="1" hangingPunct="1"/>
            <a:r>
              <a:rPr lang="en-US">
                <a:cs typeface="Arial" charset="0"/>
              </a:rPr>
              <a:t>{</a:t>
            </a:r>
          </a:p>
          <a:p>
            <a:pPr eaLnBrk="1" hangingPunct="1"/>
            <a:r>
              <a:rPr lang="en-US">
                <a:cs typeface="Arial" charset="0"/>
              </a:rPr>
              <a:t>   int width;</a:t>
            </a:r>
          </a:p>
          <a:p>
            <a:pPr eaLnBrk="1" hangingPunct="1"/>
            <a:r>
              <a:rPr lang="en-US">
                <a:cs typeface="Arial" charset="0"/>
              </a:rPr>
              <a:t>   int height;</a:t>
            </a:r>
          </a:p>
          <a:p>
            <a:pPr eaLnBrk="1" hangingPunct="1"/>
            <a:r>
              <a:rPr lang="en-US">
                <a:cs typeface="Arial" charset="0"/>
              </a:rPr>
              <a:t>};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4864100" y="1947863"/>
            <a:ext cx="998538" cy="519112"/>
            <a:chOff x="3235" y="2781"/>
            <a:chExt cx="629" cy="387"/>
          </a:xfrm>
          <a:solidFill>
            <a:srgbClr val="FFFFEB"/>
          </a:solidFill>
        </p:grpSpPr>
        <p:sp>
          <p:nvSpPr>
            <p:cNvPr id="47120" name="Rectangle 8"/>
            <p:cNvSpPr>
              <a:spLocks noChangeArrowheads="1"/>
            </p:cNvSpPr>
            <p:nvPr/>
          </p:nvSpPr>
          <p:spPr bwMode="auto">
            <a:xfrm>
              <a:off x="3288" y="2880"/>
              <a:ext cx="576" cy="240"/>
            </a:xfrm>
            <a:prstGeom prst="rect">
              <a:avLst/>
            </a:prstGeom>
            <a:grpFill/>
            <a:ln w="38100" algn="ctr">
              <a:solidFill>
                <a:srgbClr val="FFFFEB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 sz="2400"/>
            </a:p>
          </p:txBody>
        </p:sp>
        <p:sp>
          <p:nvSpPr>
            <p:cNvPr id="47121" name="Text Box 9"/>
            <p:cNvSpPr txBox="1">
              <a:spLocks noChangeArrowheads="1"/>
            </p:cNvSpPr>
            <p:nvPr/>
          </p:nvSpPr>
          <p:spPr bwMode="auto">
            <a:xfrm>
              <a:off x="3235" y="2781"/>
              <a:ext cx="625" cy="38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2800" dirty="0">
                  <a:solidFill>
                    <a:srgbClr val="006666"/>
                  </a:solidFill>
                  <a:cs typeface="Arial" charset="0"/>
                </a:rPr>
                <a:t>class</a:t>
              </a:r>
            </a:p>
          </p:txBody>
        </p:sp>
      </p:grpSp>
      <p:sp>
        <p:nvSpPr>
          <p:cNvPr id="73738" name="Rectangle 10"/>
          <p:cNvSpPr>
            <a:spLocks noChangeArrowheads="1"/>
          </p:cNvSpPr>
          <p:nvPr/>
        </p:nvSpPr>
        <p:spPr bwMode="auto">
          <a:xfrm>
            <a:off x="4899293" y="2770188"/>
            <a:ext cx="3011487" cy="1112837"/>
          </a:xfrm>
          <a:prstGeom prst="rect">
            <a:avLst/>
          </a:prstGeom>
          <a:solidFill>
            <a:srgbClr val="FFFFEB"/>
          </a:solidFill>
          <a:ln w="38100" algn="ctr">
            <a:solidFill>
              <a:srgbClr val="FFFFEB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 sz="2400"/>
          </a:p>
        </p:txBody>
      </p:sp>
      <p:sp>
        <p:nvSpPr>
          <p:cNvPr id="73739" name="Rectangle 11"/>
          <p:cNvSpPr>
            <a:spLocks noChangeArrowheads="1"/>
          </p:cNvSpPr>
          <p:nvPr/>
        </p:nvSpPr>
        <p:spPr bwMode="auto">
          <a:xfrm>
            <a:off x="4848225" y="2728913"/>
            <a:ext cx="45720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400" dirty="0">
                <a:cs typeface="Arial" charset="0"/>
              </a:rPr>
              <a:t>   </a:t>
            </a:r>
            <a:r>
              <a:rPr lang="en-US" sz="2400" dirty="0" err="1">
                <a:cs typeface="Arial" charset="0"/>
              </a:rPr>
              <a:t>int</a:t>
            </a:r>
            <a:r>
              <a:rPr lang="en-US" sz="2400" dirty="0">
                <a:cs typeface="Arial" charset="0"/>
              </a:rPr>
              <a:t> width;</a:t>
            </a:r>
          </a:p>
          <a:p>
            <a:r>
              <a:rPr lang="en-US" sz="2400" dirty="0">
                <a:cs typeface="Arial" charset="0"/>
              </a:rPr>
              <a:t>   </a:t>
            </a:r>
            <a:r>
              <a:rPr lang="en-US" sz="2400" dirty="0" err="1">
                <a:cs typeface="Arial" charset="0"/>
              </a:rPr>
              <a:t>int</a:t>
            </a:r>
            <a:r>
              <a:rPr lang="en-US" sz="2400" dirty="0">
                <a:cs typeface="Arial" charset="0"/>
              </a:rPr>
              <a:t> height;</a:t>
            </a:r>
          </a:p>
          <a:p>
            <a:r>
              <a:rPr lang="en-US" sz="2400" dirty="0">
                <a:cs typeface="Arial" charset="0"/>
              </a:rPr>
              <a:t>};</a:t>
            </a:r>
          </a:p>
        </p:txBody>
      </p:sp>
      <p:sp>
        <p:nvSpPr>
          <p:cNvPr id="73740" name="Rectangle 12"/>
          <p:cNvSpPr>
            <a:spLocks noChangeArrowheads="1"/>
          </p:cNvSpPr>
          <p:nvPr/>
        </p:nvSpPr>
        <p:spPr bwMode="auto">
          <a:xfrm>
            <a:off x="223838" y="4176713"/>
            <a:ext cx="4572000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400" dirty="0" err="1">
                <a:cs typeface="Arial" charset="0"/>
              </a:rPr>
              <a:t>int</a:t>
            </a:r>
            <a:r>
              <a:rPr lang="en-US" sz="2400" dirty="0">
                <a:cs typeface="Arial" charset="0"/>
              </a:rPr>
              <a:t> </a:t>
            </a:r>
            <a:r>
              <a:rPr lang="en-US" sz="2400" dirty="0" err="1">
                <a:cs typeface="Arial" charset="0"/>
              </a:rPr>
              <a:t>GetArea</a:t>
            </a:r>
            <a:r>
              <a:rPr lang="en-US" sz="2400" dirty="0">
                <a:cs typeface="Arial" charset="0"/>
              </a:rPr>
              <a:t>(</a:t>
            </a:r>
            <a:r>
              <a:rPr lang="en-US" sz="2400" dirty="0" err="1">
                <a:cs typeface="Arial" charset="0"/>
              </a:rPr>
              <a:t>Rect</a:t>
            </a:r>
            <a:r>
              <a:rPr lang="en-US" sz="2400" dirty="0">
                <a:cs typeface="Arial" charset="0"/>
              </a:rPr>
              <a:t> &amp;a)</a:t>
            </a:r>
          </a:p>
          <a:p>
            <a:r>
              <a:rPr lang="en-US" sz="2400" dirty="0">
                <a:cs typeface="Arial" charset="0"/>
              </a:rPr>
              <a:t>{</a:t>
            </a:r>
          </a:p>
          <a:p>
            <a:r>
              <a:rPr lang="en-US" sz="2400" dirty="0">
                <a:cs typeface="Arial" charset="0"/>
              </a:rPr>
              <a:t>  </a:t>
            </a:r>
            <a:r>
              <a:rPr lang="en-US" sz="2400" dirty="0" err="1">
                <a:cs typeface="Arial" charset="0"/>
              </a:rPr>
              <a:t>int</a:t>
            </a:r>
            <a:r>
              <a:rPr lang="en-US" sz="2400" dirty="0">
                <a:cs typeface="Arial" charset="0"/>
              </a:rPr>
              <a:t> area = </a:t>
            </a:r>
            <a:r>
              <a:rPr lang="en-US" sz="2400" dirty="0" err="1">
                <a:cs typeface="Arial" charset="0"/>
              </a:rPr>
              <a:t>a.width</a:t>
            </a:r>
            <a:r>
              <a:rPr lang="en-US" sz="2400" dirty="0">
                <a:cs typeface="Arial" charset="0"/>
              </a:rPr>
              <a:t> * </a:t>
            </a:r>
          </a:p>
          <a:p>
            <a:r>
              <a:rPr lang="en-US" sz="2400" dirty="0">
                <a:cs typeface="Arial" charset="0"/>
              </a:rPr>
              <a:t>	       </a:t>
            </a:r>
            <a:r>
              <a:rPr lang="en-US" sz="2400" dirty="0" err="1">
                <a:cs typeface="Arial" charset="0"/>
              </a:rPr>
              <a:t>a.height</a:t>
            </a:r>
            <a:r>
              <a:rPr lang="en-US" sz="2400" dirty="0">
                <a:cs typeface="Arial" charset="0"/>
              </a:rPr>
              <a:t>;</a:t>
            </a:r>
          </a:p>
          <a:p>
            <a:r>
              <a:rPr lang="en-US" sz="2400" dirty="0">
                <a:cs typeface="Arial" charset="0"/>
              </a:rPr>
              <a:t>  return(area);</a:t>
            </a:r>
          </a:p>
          <a:p>
            <a:r>
              <a:rPr lang="en-US" sz="2400" dirty="0">
                <a:cs typeface="Arial" charset="0"/>
              </a:rPr>
              <a:t>}</a:t>
            </a:r>
          </a:p>
        </p:txBody>
      </p: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8017535" y="3055800"/>
            <a:ext cx="2165350" cy="487363"/>
            <a:chOff x="5031" y="1924"/>
            <a:chExt cx="1364" cy="307"/>
          </a:xfrm>
        </p:grpSpPr>
        <p:sp>
          <p:nvSpPr>
            <p:cNvPr id="47118" name="Rectangle 14"/>
            <p:cNvSpPr>
              <a:spLocks noChangeArrowheads="1"/>
            </p:cNvSpPr>
            <p:nvPr/>
          </p:nvSpPr>
          <p:spPr bwMode="auto">
            <a:xfrm>
              <a:off x="5106" y="1943"/>
              <a:ext cx="1289" cy="288"/>
            </a:xfrm>
            <a:prstGeom prst="rect">
              <a:avLst/>
            </a:prstGeom>
            <a:solidFill>
              <a:srgbClr val="FFFFEB"/>
            </a:solidFill>
            <a:ln w="38100" algn="ctr">
              <a:solidFill>
                <a:srgbClr val="FFFFEB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 sz="2400"/>
            </a:p>
          </p:txBody>
        </p:sp>
        <p:sp>
          <p:nvSpPr>
            <p:cNvPr id="47119" name="Text Box 15"/>
            <p:cNvSpPr txBox="1">
              <a:spLocks noChangeArrowheads="1"/>
            </p:cNvSpPr>
            <p:nvPr/>
          </p:nvSpPr>
          <p:spPr bwMode="auto">
            <a:xfrm>
              <a:off x="5031" y="1924"/>
              <a:ext cx="18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r>
                <a:rPr lang="en-US" dirty="0">
                  <a:cs typeface="Arial" charset="0"/>
                </a:rPr>
                <a:t>)</a:t>
              </a:r>
            </a:p>
          </p:txBody>
        </p:sp>
      </p:grpSp>
      <p:sp>
        <p:nvSpPr>
          <p:cNvPr id="73744" name="Rectangle 16"/>
          <p:cNvSpPr>
            <a:spLocks noChangeArrowheads="1"/>
          </p:cNvSpPr>
          <p:nvPr/>
        </p:nvSpPr>
        <p:spPr bwMode="auto">
          <a:xfrm>
            <a:off x="6773863" y="3676650"/>
            <a:ext cx="257175" cy="495300"/>
          </a:xfrm>
          <a:prstGeom prst="rect">
            <a:avLst/>
          </a:prstGeom>
          <a:solidFill>
            <a:srgbClr val="FFFFEB"/>
          </a:solidFill>
          <a:ln w="38100" algn="ctr">
            <a:solidFill>
              <a:srgbClr val="FFFFEB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 sz="2400"/>
          </a:p>
        </p:txBody>
      </p:sp>
      <p:sp>
        <p:nvSpPr>
          <p:cNvPr id="73745" name="Rectangle 17"/>
          <p:cNvSpPr>
            <a:spLocks noChangeArrowheads="1"/>
          </p:cNvSpPr>
          <p:nvPr/>
        </p:nvSpPr>
        <p:spPr bwMode="auto">
          <a:xfrm>
            <a:off x="6682616" y="4124325"/>
            <a:ext cx="290512" cy="495300"/>
          </a:xfrm>
          <a:prstGeom prst="rect">
            <a:avLst/>
          </a:prstGeom>
          <a:solidFill>
            <a:srgbClr val="FFFFEB"/>
          </a:solidFill>
          <a:ln w="38100" algn="ctr">
            <a:solidFill>
              <a:srgbClr val="FFFFEB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 sz="2400"/>
          </a:p>
        </p:txBody>
      </p:sp>
      <p:cxnSp>
        <p:nvCxnSpPr>
          <p:cNvPr id="5" name="Straight Connector 4"/>
          <p:cNvCxnSpPr/>
          <p:nvPr/>
        </p:nvCxnSpPr>
        <p:spPr>
          <a:xfrm>
            <a:off x="9054548" y="2977324"/>
            <a:ext cx="0" cy="6984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9088820" y="2819400"/>
            <a:ext cx="969579" cy="15454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6666"/>
              </a:solidFill>
            </a:endParaRPr>
          </a:p>
        </p:txBody>
      </p:sp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0" y="-228600"/>
            <a:ext cx="906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3600" kern="0" smtClean="0"/>
              <a:t>Topic #2: C++ classes</a:t>
            </a:r>
            <a:endParaRPr lang="en-US" sz="3600" kern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2.87697E-6 L 0.50521 0.001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37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60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6.35838E-7 L 0.00087 0.4189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737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209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52601E-6 L 0.53507 -0.16278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737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53" y="-8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21387E-6 L -0.1191 -1.21387E-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3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3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1" grpId="0"/>
      <p:bldP spid="73733" grpId="0"/>
      <p:bldP spid="73738" grpId="0" animBg="1"/>
      <p:bldP spid="73739" grpId="0"/>
      <p:bldP spid="73739" grpId="1"/>
      <p:bldP spid="73740" grpId="0"/>
      <p:bldP spid="73744" grpId="0" animBg="1"/>
      <p:bldP spid="7374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Using a Class</a:t>
            </a:r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266700" y="812800"/>
            <a:ext cx="4343400" cy="5969000"/>
          </a:xfrm>
          <a:prstGeom prst="rect">
            <a:avLst/>
          </a:prstGeom>
          <a:solidFill>
            <a:srgbClr val="FFFFEB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412750" y="792163"/>
            <a:ext cx="4464050" cy="332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006666"/>
                </a:solidFill>
                <a:cs typeface="Arial" charset="0"/>
              </a:rPr>
              <a:t>class</a:t>
            </a:r>
            <a:r>
              <a:rPr lang="en-US" sz="2000">
                <a:cs typeface="Arial" charset="0"/>
              </a:rPr>
              <a:t> Rect</a:t>
            </a:r>
          </a:p>
          <a:p>
            <a:pPr eaLnBrk="1" hangingPunct="1"/>
            <a:r>
              <a:rPr lang="en-US" sz="2000">
                <a:cs typeface="Arial" charset="0"/>
              </a:rPr>
              <a:t>{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int GetArea()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{ 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  int area = width * height;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  return(area);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}</a:t>
            </a:r>
          </a:p>
          <a:p>
            <a:pPr eaLnBrk="1" hangingPunct="1"/>
            <a:endParaRPr lang="en-US" sz="1200">
              <a:solidFill>
                <a:schemeClr val="accent2"/>
              </a:solidFill>
              <a:cs typeface="Arial" charset="0"/>
            </a:endParaRPr>
          </a:p>
          <a:p>
            <a:pPr eaLnBrk="1" hangingPunct="1"/>
            <a:r>
              <a:rPr lang="en-US" sz="2000">
                <a:cs typeface="Arial" charset="0"/>
              </a:rPr>
              <a:t>    int width;</a:t>
            </a:r>
          </a:p>
          <a:p>
            <a:pPr eaLnBrk="1" hangingPunct="1"/>
            <a:r>
              <a:rPr lang="en-US" sz="2000">
                <a:cs typeface="Arial" charset="0"/>
              </a:rPr>
              <a:t>    int height;</a:t>
            </a:r>
          </a:p>
          <a:p>
            <a:pPr eaLnBrk="1" hangingPunct="1"/>
            <a:r>
              <a:rPr lang="en-US" sz="2000">
                <a:cs typeface="Arial" charset="0"/>
              </a:rPr>
              <a:t>};</a:t>
            </a:r>
          </a:p>
        </p:txBody>
      </p:sp>
      <p:grpSp>
        <p:nvGrpSpPr>
          <p:cNvPr id="48133" name="Group 5"/>
          <p:cNvGrpSpPr>
            <a:grpSpLocks/>
          </p:cNvGrpSpPr>
          <p:nvPr/>
        </p:nvGrpSpPr>
        <p:grpSpPr bwMode="auto">
          <a:xfrm>
            <a:off x="392113" y="4443413"/>
            <a:ext cx="2778125" cy="2255837"/>
            <a:chOff x="2863" y="2963"/>
            <a:chExt cx="1750" cy="1421"/>
          </a:xfrm>
        </p:grpSpPr>
        <p:sp>
          <p:nvSpPr>
            <p:cNvPr id="48161" name="Text Box 6"/>
            <p:cNvSpPr txBox="1">
              <a:spLocks noChangeArrowheads="1"/>
            </p:cNvSpPr>
            <p:nvPr/>
          </p:nvSpPr>
          <p:spPr bwMode="auto">
            <a:xfrm>
              <a:off x="2863" y="2963"/>
              <a:ext cx="1750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2000" dirty="0" err="1">
                  <a:solidFill>
                    <a:srgbClr val="6600CC"/>
                  </a:solidFill>
                  <a:cs typeface="Arial" charset="0"/>
                </a:rPr>
                <a:t>int</a:t>
              </a:r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main(void)</a:t>
              </a:r>
            </a:p>
            <a:p>
              <a:pPr eaLnBrk="1" hangingPunct="1"/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{</a:t>
              </a:r>
            </a:p>
            <a:p>
              <a:pPr eaLnBrk="1" hangingPunct="1"/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  </a:t>
              </a:r>
              <a:r>
                <a:rPr lang="en-US" sz="2000" dirty="0" err="1">
                  <a:solidFill>
                    <a:srgbClr val="6600CC"/>
                  </a:solidFill>
                  <a:cs typeface="Arial" charset="0"/>
                </a:rPr>
                <a:t>Rect</a:t>
              </a:r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 </a:t>
              </a:r>
              <a:r>
                <a:rPr lang="en-US" sz="2000" dirty="0" smtClean="0">
                  <a:solidFill>
                    <a:srgbClr val="6600CC"/>
                  </a:solidFill>
                  <a:cs typeface="Arial" charset="0"/>
                </a:rPr>
                <a:t>r;</a:t>
              </a:r>
              <a:endParaRPr lang="en-US" sz="2000" dirty="0">
                <a:solidFill>
                  <a:srgbClr val="6600CC"/>
                </a:solidFill>
                <a:cs typeface="Arial" charset="0"/>
              </a:endParaRPr>
            </a:p>
            <a:p>
              <a:pPr eaLnBrk="1" hangingPunct="1"/>
              <a:endParaRPr lang="en-US" sz="1200" dirty="0">
                <a:solidFill>
                  <a:srgbClr val="6600CC"/>
                </a:solidFill>
                <a:cs typeface="Arial" charset="0"/>
              </a:endParaRPr>
            </a:p>
            <a:p>
              <a:pPr eaLnBrk="1" hangingPunct="1"/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  </a:t>
              </a:r>
              <a:r>
                <a:rPr lang="en-US" sz="2000" dirty="0" err="1">
                  <a:solidFill>
                    <a:srgbClr val="6600CC"/>
                  </a:solidFill>
                  <a:cs typeface="Arial" charset="0"/>
                </a:rPr>
                <a:t>r.width</a:t>
              </a:r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= 10;</a:t>
              </a:r>
            </a:p>
            <a:p>
              <a:pPr eaLnBrk="1" hangingPunct="1"/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  </a:t>
              </a:r>
              <a:r>
                <a:rPr lang="en-US" sz="2000" dirty="0" err="1">
                  <a:solidFill>
                    <a:srgbClr val="6600CC"/>
                  </a:solidFill>
                  <a:cs typeface="Arial" charset="0"/>
                </a:rPr>
                <a:t>r.height</a:t>
              </a:r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= 20;</a:t>
              </a:r>
            </a:p>
            <a:p>
              <a:pPr eaLnBrk="1" hangingPunct="1"/>
              <a:endParaRPr lang="en-US" sz="1000" dirty="0">
                <a:solidFill>
                  <a:srgbClr val="6600CC"/>
                </a:solidFill>
                <a:cs typeface="Arial" charset="0"/>
              </a:endParaRPr>
            </a:p>
            <a:p>
              <a:pPr eaLnBrk="1" hangingPunct="1"/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  </a:t>
              </a:r>
              <a:r>
                <a:rPr lang="en-US" sz="2000" dirty="0" err="1">
                  <a:solidFill>
                    <a:srgbClr val="6600CC"/>
                  </a:solidFill>
                  <a:cs typeface="Arial" charset="0"/>
                </a:rPr>
                <a:t>cout</a:t>
              </a:r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&lt;&lt; </a:t>
              </a:r>
              <a:r>
                <a:rPr lang="en-US" sz="2000" b="1" dirty="0" err="1">
                  <a:solidFill>
                    <a:srgbClr val="006666"/>
                  </a:solidFill>
                  <a:cs typeface="Arial" charset="0"/>
                </a:rPr>
                <a:t>r.</a:t>
              </a:r>
              <a:r>
                <a:rPr lang="en-US" sz="2000" dirty="0" err="1">
                  <a:solidFill>
                    <a:srgbClr val="006666"/>
                  </a:solidFill>
                  <a:cs typeface="Arial" charset="0"/>
                </a:rPr>
                <a:t>GetArea</a:t>
              </a:r>
              <a:r>
                <a:rPr lang="en-US" sz="2000" dirty="0">
                  <a:solidFill>
                    <a:srgbClr val="006666"/>
                  </a:solidFill>
                  <a:cs typeface="Arial" charset="0"/>
                </a:rPr>
                <a:t>();</a:t>
              </a:r>
            </a:p>
          </p:txBody>
        </p:sp>
        <p:sp>
          <p:nvSpPr>
            <p:cNvPr id="48162" name="Text Box 7"/>
            <p:cNvSpPr txBox="1">
              <a:spLocks noChangeArrowheads="1"/>
            </p:cNvSpPr>
            <p:nvPr/>
          </p:nvSpPr>
          <p:spPr bwMode="auto">
            <a:xfrm>
              <a:off x="3707" y="3927"/>
              <a:ext cx="11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endParaRPr lang="en-US" sz="3200">
                <a:solidFill>
                  <a:srgbClr val="006666"/>
                </a:solidFill>
                <a:cs typeface="Arial" charset="0"/>
              </a:endParaRPr>
            </a:p>
          </p:txBody>
        </p:sp>
      </p:grpSp>
      <p:sp>
        <p:nvSpPr>
          <p:cNvPr id="74760" name="Line 8"/>
          <p:cNvSpPr>
            <a:spLocks noChangeShapeType="1"/>
          </p:cNvSpPr>
          <p:nvPr/>
        </p:nvSpPr>
        <p:spPr bwMode="auto">
          <a:xfrm>
            <a:off x="342900" y="52387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4733925" y="3617913"/>
            <a:ext cx="2660650" cy="1630362"/>
            <a:chOff x="3014" y="2333"/>
            <a:chExt cx="1402" cy="1507"/>
          </a:xfrm>
        </p:grpSpPr>
        <p:sp>
          <p:nvSpPr>
            <p:cNvPr id="48159" name="Rectangle 10"/>
            <p:cNvSpPr>
              <a:spLocks noChangeArrowheads="1"/>
            </p:cNvSpPr>
            <p:nvPr/>
          </p:nvSpPr>
          <p:spPr bwMode="auto">
            <a:xfrm>
              <a:off x="3216" y="2400"/>
              <a:ext cx="1200" cy="1440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8160" name="Text Box 11"/>
            <p:cNvSpPr txBox="1">
              <a:spLocks noChangeArrowheads="1"/>
            </p:cNvSpPr>
            <p:nvPr/>
          </p:nvSpPr>
          <p:spPr bwMode="auto">
            <a:xfrm>
              <a:off x="3014" y="2333"/>
              <a:ext cx="210" cy="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chemeClr val="tx2"/>
                  </a:solidFill>
                </a:rPr>
                <a:t> </a:t>
              </a:r>
              <a:r>
                <a:rPr lang="en-US">
                  <a:solidFill>
                    <a:schemeClr val="tx2"/>
                  </a:solidFill>
                </a:rPr>
                <a:t>r</a:t>
              </a:r>
            </a:p>
          </p:txBody>
        </p:sp>
      </p:grpSp>
      <p:sp>
        <p:nvSpPr>
          <p:cNvPr id="74764" name="Text Box 12"/>
          <p:cNvSpPr txBox="1">
            <a:spLocks noChangeArrowheads="1"/>
          </p:cNvSpPr>
          <p:nvPr/>
        </p:nvSpPr>
        <p:spPr bwMode="auto">
          <a:xfrm>
            <a:off x="409575" y="790575"/>
            <a:ext cx="4464050" cy="301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006666"/>
                </a:solidFill>
                <a:cs typeface="Arial" charset="0"/>
              </a:rPr>
              <a:t> </a:t>
            </a:r>
          </a:p>
          <a:p>
            <a:pPr eaLnBrk="1" hangingPunct="1"/>
            <a:endParaRPr lang="en-US" sz="2000" dirty="0">
              <a:cs typeface="Arial" charset="0"/>
            </a:endParaRPr>
          </a:p>
          <a:p>
            <a:pPr eaLnBrk="1" hangingPunct="1"/>
            <a:r>
              <a:rPr lang="en-US" sz="2000" dirty="0">
                <a:solidFill>
                  <a:schemeClr val="accent2"/>
                </a:solidFill>
                <a:cs typeface="Arial" charset="0"/>
              </a:rPr>
              <a:t>    </a:t>
            </a:r>
            <a:r>
              <a:rPr lang="en-US" sz="2000" dirty="0" err="1">
                <a:solidFill>
                  <a:schemeClr val="accent2"/>
                </a:solidFill>
                <a:cs typeface="Arial" charset="0"/>
              </a:rPr>
              <a:t>int</a:t>
            </a:r>
            <a:r>
              <a:rPr lang="en-US" sz="2000" dirty="0">
                <a:solidFill>
                  <a:schemeClr val="accent2"/>
                </a:solidFill>
                <a:cs typeface="Arial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cs typeface="Arial" charset="0"/>
              </a:rPr>
              <a:t>GetArea</a:t>
            </a:r>
            <a:r>
              <a:rPr lang="en-US" sz="2000" dirty="0">
                <a:solidFill>
                  <a:schemeClr val="accent2"/>
                </a:solidFill>
                <a:cs typeface="Arial" charset="0"/>
              </a:rPr>
              <a:t>()</a:t>
            </a:r>
          </a:p>
          <a:p>
            <a:pPr eaLnBrk="1" hangingPunct="1"/>
            <a:r>
              <a:rPr lang="en-US" sz="2000" dirty="0">
                <a:solidFill>
                  <a:schemeClr val="accent2"/>
                </a:solidFill>
                <a:cs typeface="Arial" charset="0"/>
              </a:rPr>
              <a:t>    { </a:t>
            </a:r>
          </a:p>
          <a:p>
            <a:pPr eaLnBrk="1" hangingPunct="1"/>
            <a:r>
              <a:rPr lang="en-US" sz="2000" dirty="0">
                <a:solidFill>
                  <a:schemeClr val="accent2"/>
                </a:solidFill>
                <a:cs typeface="Arial" charset="0"/>
              </a:rPr>
              <a:t>      </a:t>
            </a:r>
            <a:r>
              <a:rPr lang="en-US" sz="2000" dirty="0" err="1">
                <a:solidFill>
                  <a:schemeClr val="accent2"/>
                </a:solidFill>
                <a:cs typeface="Arial" charset="0"/>
              </a:rPr>
              <a:t>int</a:t>
            </a:r>
            <a:r>
              <a:rPr lang="en-US" sz="2000" dirty="0">
                <a:solidFill>
                  <a:schemeClr val="accent2"/>
                </a:solidFill>
                <a:cs typeface="Arial" charset="0"/>
              </a:rPr>
              <a:t> area = width * height;</a:t>
            </a:r>
          </a:p>
          <a:p>
            <a:pPr eaLnBrk="1" hangingPunct="1"/>
            <a:r>
              <a:rPr lang="en-US" sz="2000" dirty="0">
                <a:solidFill>
                  <a:schemeClr val="accent2"/>
                </a:solidFill>
                <a:cs typeface="Arial" charset="0"/>
              </a:rPr>
              <a:t>      return(area);</a:t>
            </a:r>
          </a:p>
          <a:p>
            <a:pPr eaLnBrk="1" hangingPunct="1"/>
            <a:r>
              <a:rPr lang="en-US" sz="2000" dirty="0">
                <a:solidFill>
                  <a:schemeClr val="accent2"/>
                </a:solidFill>
                <a:cs typeface="Arial" charset="0"/>
              </a:rPr>
              <a:t>    }</a:t>
            </a:r>
          </a:p>
          <a:p>
            <a:pPr eaLnBrk="1" hangingPunct="1"/>
            <a:endParaRPr lang="en-US" sz="1200" dirty="0">
              <a:solidFill>
                <a:schemeClr val="accent2"/>
              </a:solidFill>
              <a:cs typeface="Arial" charset="0"/>
            </a:endParaRPr>
          </a:p>
          <a:p>
            <a:pPr eaLnBrk="1" hangingPunct="1"/>
            <a:r>
              <a:rPr lang="en-US" sz="2000" dirty="0">
                <a:cs typeface="Arial" charset="0"/>
              </a:rPr>
              <a:t>    width</a:t>
            </a:r>
          </a:p>
          <a:p>
            <a:pPr eaLnBrk="1" hangingPunct="1"/>
            <a:r>
              <a:rPr lang="en-US" sz="2000" dirty="0">
                <a:cs typeface="Arial" charset="0"/>
              </a:rPr>
              <a:t>    height</a:t>
            </a:r>
          </a:p>
        </p:txBody>
      </p:sp>
      <p:sp>
        <p:nvSpPr>
          <p:cNvPr id="74765" name="Rectangle 13"/>
          <p:cNvSpPr>
            <a:spLocks noChangeArrowheads="1"/>
          </p:cNvSpPr>
          <p:nvPr/>
        </p:nvSpPr>
        <p:spPr bwMode="auto">
          <a:xfrm>
            <a:off x="5764213" y="4791075"/>
            <a:ext cx="1360487" cy="180975"/>
          </a:xfrm>
          <a:prstGeom prst="rect">
            <a:avLst/>
          </a:prstGeom>
          <a:solidFill>
            <a:srgbClr val="8000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74766" name="Rectangle 14"/>
          <p:cNvSpPr>
            <a:spLocks noChangeArrowheads="1"/>
          </p:cNvSpPr>
          <p:nvPr/>
        </p:nvSpPr>
        <p:spPr bwMode="auto">
          <a:xfrm>
            <a:off x="5764213" y="5019675"/>
            <a:ext cx="1370012" cy="171450"/>
          </a:xfrm>
          <a:prstGeom prst="rect">
            <a:avLst/>
          </a:prstGeom>
          <a:solidFill>
            <a:srgbClr val="8000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74767" name="Line 15"/>
          <p:cNvSpPr>
            <a:spLocks noChangeShapeType="1"/>
          </p:cNvSpPr>
          <p:nvPr/>
        </p:nvSpPr>
        <p:spPr bwMode="auto">
          <a:xfrm>
            <a:off x="352425" y="57340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4768" name="Text Box 16"/>
          <p:cNvSpPr txBox="1">
            <a:spLocks noChangeArrowheads="1"/>
          </p:cNvSpPr>
          <p:nvPr/>
        </p:nvSpPr>
        <p:spPr bwMode="auto">
          <a:xfrm>
            <a:off x="6162675" y="4705350"/>
            <a:ext cx="4270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FFFF00"/>
                </a:solidFill>
              </a:rPr>
              <a:t>10</a:t>
            </a:r>
          </a:p>
        </p:txBody>
      </p:sp>
      <p:sp>
        <p:nvSpPr>
          <p:cNvPr id="74769" name="Line 17"/>
          <p:cNvSpPr>
            <a:spLocks noChangeShapeType="1"/>
          </p:cNvSpPr>
          <p:nvPr/>
        </p:nvSpPr>
        <p:spPr bwMode="auto">
          <a:xfrm>
            <a:off x="342900" y="60483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4770" name="Text Box 18"/>
          <p:cNvSpPr txBox="1">
            <a:spLocks noChangeArrowheads="1"/>
          </p:cNvSpPr>
          <p:nvPr/>
        </p:nvSpPr>
        <p:spPr bwMode="auto">
          <a:xfrm>
            <a:off x="6153150" y="4938713"/>
            <a:ext cx="463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FFFF00"/>
                </a:solidFill>
              </a:rPr>
              <a:t>20</a:t>
            </a:r>
          </a:p>
        </p:txBody>
      </p:sp>
      <p:sp>
        <p:nvSpPr>
          <p:cNvPr id="74771" name="Line 19"/>
          <p:cNvSpPr>
            <a:spLocks noChangeShapeType="1"/>
          </p:cNvSpPr>
          <p:nvPr/>
        </p:nvSpPr>
        <p:spPr bwMode="auto">
          <a:xfrm>
            <a:off x="342900" y="65055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4772" name="Line 20"/>
          <p:cNvSpPr>
            <a:spLocks noChangeShapeType="1"/>
          </p:cNvSpPr>
          <p:nvPr/>
        </p:nvSpPr>
        <p:spPr bwMode="auto">
          <a:xfrm>
            <a:off x="5000625" y="38576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4773" name="Line 21"/>
          <p:cNvSpPr>
            <a:spLocks noChangeShapeType="1"/>
          </p:cNvSpPr>
          <p:nvPr/>
        </p:nvSpPr>
        <p:spPr bwMode="auto">
          <a:xfrm>
            <a:off x="5086350" y="421998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7394575" y="3741254"/>
            <a:ext cx="1676400" cy="457200"/>
            <a:chOff x="4646" y="3101"/>
            <a:chExt cx="1056" cy="288"/>
          </a:xfrm>
        </p:grpSpPr>
        <p:sp>
          <p:nvSpPr>
            <p:cNvPr id="48157" name="Rectangle 23"/>
            <p:cNvSpPr>
              <a:spLocks noChangeArrowheads="1"/>
            </p:cNvSpPr>
            <p:nvPr/>
          </p:nvSpPr>
          <p:spPr bwMode="auto">
            <a:xfrm>
              <a:off x="5126" y="3163"/>
              <a:ext cx="576" cy="192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8158" name="Text Box 24"/>
            <p:cNvSpPr txBox="1">
              <a:spLocks noChangeArrowheads="1"/>
            </p:cNvSpPr>
            <p:nvPr/>
          </p:nvSpPr>
          <p:spPr bwMode="auto">
            <a:xfrm>
              <a:off x="4646" y="3101"/>
              <a:ext cx="5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dirty="0">
                  <a:solidFill>
                    <a:schemeClr val="tx2"/>
                  </a:solidFill>
                </a:rPr>
                <a:t>area</a:t>
              </a:r>
            </a:p>
          </p:txBody>
        </p:sp>
      </p:grpSp>
      <p:sp>
        <p:nvSpPr>
          <p:cNvPr id="74777" name="Text Box 25"/>
          <p:cNvSpPr txBox="1">
            <a:spLocks noChangeArrowheads="1"/>
          </p:cNvSpPr>
          <p:nvPr/>
        </p:nvSpPr>
        <p:spPr bwMode="auto">
          <a:xfrm>
            <a:off x="6153150" y="4689475"/>
            <a:ext cx="454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FF3300"/>
                </a:solidFill>
              </a:rPr>
              <a:t>10</a:t>
            </a:r>
          </a:p>
        </p:txBody>
      </p:sp>
      <p:sp>
        <p:nvSpPr>
          <p:cNvPr id="74778" name="Text Box 26"/>
          <p:cNvSpPr txBox="1">
            <a:spLocks noChangeArrowheads="1"/>
          </p:cNvSpPr>
          <p:nvPr/>
        </p:nvSpPr>
        <p:spPr bwMode="auto">
          <a:xfrm>
            <a:off x="6156325" y="4927600"/>
            <a:ext cx="495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FF3300"/>
                </a:solidFill>
              </a:rPr>
              <a:t>20</a:t>
            </a:r>
          </a:p>
        </p:txBody>
      </p:sp>
      <p:sp>
        <p:nvSpPr>
          <p:cNvPr id="74779" name="Text Box 27"/>
          <p:cNvSpPr txBox="1">
            <a:spLocks noChangeArrowheads="1"/>
          </p:cNvSpPr>
          <p:nvPr/>
        </p:nvSpPr>
        <p:spPr bwMode="auto">
          <a:xfrm>
            <a:off x="6400800" y="390525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3300"/>
                </a:solidFill>
              </a:rPr>
              <a:t>*</a:t>
            </a:r>
          </a:p>
        </p:txBody>
      </p:sp>
      <p:sp>
        <p:nvSpPr>
          <p:cNvPr id="74780" name="Text Box 28"/>
          <p:cNvSpPr txBox="1">
            <a:spLocks noChangeArrowheads="1"/>
          </p:cNvSpPr>
          <p:nvPr/>
        </p:nvSpPr>
        <p:spPr bwMode="auto">
          <a:xfrm>
            <a:off x="8232775" y="3769829"/>
            <a:ext cx="741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FF00"/>
                </a:solidFill>
              </a:rPr>
              <a:t>200</a:t>
            </a:r>
          </a:p>
        </p:txBody>
      </p:sp>
      <p:sp>
        <p:nvSpPr>
          <p:cNvPr id="74781" name="Line 29"/>
          <p:cNvSpPr>
            <a:spLocks noChangeShapeType="1"/>
          </p:cNvSpPr>
          <p:nvPr/>
        </p:nvSpPr>
        <p:spPr bwMode="auto">
          <a:xfrm>
            <a:off x="5095875" y="44196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4782" name="Text Box 30"/>
          <p:cNvSpPr txBox="1">
            <a:spLocks noChangeArrowheads="1"/>
          </p:cNvSpPr>
          <p:nvPr/>
        </p:nvSpPr>
        <p:spPr bwMode="auto">
          <a:xfrm>
            <a:off x="5781675" y="4413250"/>
            <a:ext cx="650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FF3300"/>
                </a:solidFill>
              </a:rPr>
              <a:t>200</a:t>
            </a:r>
          </a:p>
        </p:txBody>
      </p:sp>
      <p:sp>
        <p:nvSpPr>
          <p:cNvPr id="48153" name="Text Box 31"/>
          <p:cNvSpPr txBox="1">
            <a:spLocks noChangeArrowheads="1"/>
          </p:cNvSpPr>
          <p:nvPr/>
        </p:nvSpPr>
        <p:spPr bwMode="auto">
          <a:xfrm>
            <a:off x="6284707" y="1513364"/>
            <a:ext cx="1284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dirty="0">
                <a:solidFill>
                  <a:schemeClr val="tx2"/>
                </a:solidFill>
              </a:rPr>
              <a:t>Output:</a:t>
            </a:r>
          </a:p>
        </p:txBody>
      </p:sp>
      <p:sp>
        <p:nvSpPr>
          <p:cNvPr id="74784" name="Text Box 32"/>
          <p:cNvSpPr txBox="1">
            <a:spLocks noChangeArrowheads="1"/>
          </p:cNvSpPr>
          <p:nvPr/>
        </p:nvSpPr>
        <p:spPr bwMode="auto">
          <a:xfrm>
            <a:off x="7543800" y="1524000"/>
            <a:ext cx="741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6600CC"/>
                </a:solidFill>
              </a:rPr>
              <a:t>200</a:t>
            </a:r>
          </a:p>
        </p:txBody>
      </p:sp>
      <p:sp>
        <p:nvSpPr>
          <p:cNvPr id="74785" name="Line 33"/>
          <p:cNvSpPr>
            <a:spLocks noChangeShapeType="1"/>
          </p:cNvSpPr>
          <p:nvPr/>
        </p:nvSpPr>
        <p:spPr bwMode="auto">
          <a:xfrm>
            <a:off x="4962525" y="46101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4786" name="Line 34"/>
          <p:cNvSpPr>
            <a:spLocks noChangeShapeType="1"/>
          </p:cNvSpPr>
          <p:nvPr/>
        </p:nvSpPr>
        <p:spPr bwMode="auto">
          <a:xfrm>
            <a:off x="352425" y="65055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6" name="Rounded Rectangular Callout 35"/>
          <p:cNvSpPr/>
          <p:nvPr/>
        </p:nvSpPr>
        <p:spPr>
          <a:xfrm>
            <a:off x="5086350" y="1328186"/>
            <a:ext cx="3880653" cy="1781164"/>
          </a:xfrm>
          <a:prstGeom prst="wedgeRoundRectCallout">
            <a:avLst>
              <a:gd name="adj1" fmla="val -42304"/>
              <a:gd name="adj2" fmla="val 85544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sz="1800" dirty="0" smtClean="0">
                <a:solidFill>
                  <a:schemeClr val="tx1"/>
                </a:solidFill>
              </a:rPr>
              <a:t>When you define your </a:t>
            </a:r>
            <a:r>
              <a:rPr lang="en-US" sz="1800" dirty="0" smtClean="0">
                <a:solidFill>
                  <a:srgbClr val="FF0000"/>
                </a:solidFill>
              </a:rPr>
              <a:t>r</a:t>
            </a:r>
            <a:r>
              <a:rPr lang="en-US" sz="1800" dirty="0" smtClean="0">
                <a:solidFill>
                  <a:schemeClr val="tx1"/>
                </a:solidFill>
              </a:rPr>
              <a:t> variable, it gets its own copy of all of the </a:t>
            </a:r>
            <a:r>
              <a:rPr lang="en-US" sz="1800" dirty="0" smtClean="0">
                <a:solidFill>
                  <a:srgbClr val="FF0000"/>
                </a:solidFill>
              </a:rPr>
              <a:t>functions</a:t>
            </a:r>
            <a:r>
              <a:rPr lang="en-US" sz="1800" dirty="0" smtClean="0">
                <a:solidFill>
                  <a:schemeClr val="tx1"/>
                </a:solidFill>
              </a:rPr>
              <a:t> and </a:t>
            </a:r>
            <a:r>
              <a:rPr lang="en-US" sz="1800" dirty="0" smtClean="0">
                <a:solidFill>
                  <a:srgbClr val="FF0000"/>
                </a:solidFill>
              </a:rPr>
              <a:t>variables</a:t>
            </a:r>
            <a:r>
              <a:rPr lang="en-US" sz="1800" dirty="0" smtClean="0">
                <a:solidFill>
                  <a:schemeClr val="tx1"/>
                </a:solidFill>
              </a:rPr>
              <a:t> defined in your class!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7" name="Rounded Rectangular Callout 36"/>
          <p:cNvSpPr/>
          <p:nvPr/>
        </p:nvSpPr>
        <p:spPr>
          <a:xfrm>
            <a:off x="1652587" y="1380296"/>
            <a:ext cx="3386138" cy="1278653"/>
          </a:xfrm>
          <a:prstGeom prst="wedgeRoundRectCallout">
            <a:avLst>
              <a:gd name="adj1" fmla="val -55985"/>
              <a:gd name="adj2" fmla="val 86284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sz="1800" dirty="0" smtClean="0">
                <a:solidFill>
                  <a:srgbClr val="FF0000"/>
                </a:solidFill>
              </a:rPr>
              <a:t>width </a:t>
            </a:r>
            <a:r>
              <a:rPr lang="en-US" sz="1800" dirty="0">
                <a:solidFill>
                  <a:schemeClr val="accent2"/>
                </a:solidFill>
              </a:rPr>
              <a:t>and </a:t>
            </a:r>
            <a:r>
              <a:rPr lang="en-US" sz="1800" dirty="0" smtClean="0">
                <a:solidFill>
                  <a:srgbClr val="FF0000"/>
                </a:solidFill>
              </a:rPr>
              <a:t>height </a:t>
            </a:r>
            <a:r>
              <a:rPr lang="en-US" sz="1800" dirty="0">
                <a:solidFill>
                  <a:schemeClr val="accent2"/>
                </a:solidFill>
              </a:rPr>
              <a:t>are called </a:t>
            </a:r>
            <a:r>
              <a:rPr lang="en-US" sz="1800" dirty="0">
                <a:solidFill>
                  <a:srgbClr val="FF0000"/>
                </a:solidFill>
              </a:rPr>
              <a:t>“member variables</a:t>
            </a:r>
            <a:r>
              <a:rPr lang="en-US" sz="1800" dirty="0" smtClean="0">
                <a:solidFill>
                  <a:srgbClr val="FF0000"/>
                </a:solidFill>
              </a:rPr>
              <a:t>”</a:t>
            </a:r>
          </a:p>
        </p:txBody>
      </p:sp>
      <p:sp>
        <p:nvSpPr>
          <p:cNvPr id="38" name="Rounded Rectangular Callout 37"/>
          <p:cNvSpPr/>
          <p:nvPr/>
        </p:nvSpPr>
        <p:spPr>
          <a:xfrm>
            <a:off x="1781175" y="3475473"/>
            <a:ext cx="3479800" cy="1278653"/>
          </a:xfrm>
          <a:prstGeom prst="wedgeRoundRectCallout">
            <a:avLst>
              <a:gd name="adj1" fmla="val -55352"/>
              <a:gd name="adj2" fmla="val 118154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sz="1800" dirty="0" smtClean="0">
                <a:solidFill>
                  <a:srgbClr val="FF0000"/>
                </a:solidFill>
              </a:rPr>
              <a:t>r </a:t>
            </a:r>
            <a:r>
              <a:rPr lang="en-US" sz="1800" dirty="0" smtClean="0">
                <a:solidFill>
                  <a:schemeClr val="tx1"/>
                </a:solidFill>
              </a:rPr>
              <a:t>has its own </a:t>
            </a:r>
            <a:r>
              <a:rPr lang="en-US" sz="1800" dirty="0" smtClean="0">
                <a:solidFill>
                  <a:srgbClr val="FF0000"/>
                </a:solidFill>
              </a:rPr>
              <a:t>width </a:t>
            </a:r>
            <a:r>
              <a:rPr lang="en-US" sz="1800" dirty="0" smtClean="0">
                <a:solidFill>
                  <a:schemeClr val="tx1"/>
                </a:solidFill>
              </a:rPr>
              <a:t>and</a:t>
            </a:r>
            <a:r>
              <a:rPr lang="en-US" sz="1800" dirty="0" smtClean="0">
                <a:solidFill>
                  <a:srgbClr val="FF0000"/>
                </a:solidFill>
              </a:rPr>
              <a:t> height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member variables.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9" name="Rounded Rectangular Callout 38"/>
          <p:cNvSpPr/>
          <p:nvPr/>
        </p:nvSpPr>
        <p:spPr>
          <a:xfrm>
            <a:off x="1222479" y="4227029"/>
            <a:ext cx="3651146" cy="1801399"/>
          </a:xfrm>
          <a:prstGeom prst="wedgeRoundRectCallout">
            <a:avLst>
              <a:gd name="adj1" fmla="val -38484"/>
              <a:gd name="adj2" fmla="val 72177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sz="1800" dirty="0" smtClean="0">
                <a:solidFill>
                  <a:schemeClr val="tx1"/>
                </a:solidFill>
              </a:rPr>
              <a:t>When we call </a:t>
            </a:r>
            <a:r>
              <a:rPr lang="en-US" sz="1800" dirty="0" err="1" smtClean="0">
                <a:solidFill>
                  <a:srgbClr val="FF0000"/>
                </a:solidFill>
              </a:rPr>
              <a:t>r.GetArea</a:t>
            </a:r>
            <a:r>
              <a:rPr lang="en-US" sz="1800" dirty="0" smtClean="0">
                <a:solidFill>
                  <a:srgbClr val="FF0000"/>
                </a:solidFill>
              </a:rPr>
              <a:t>()</a:t>
            </a:r>
            <a:r>
              <a:rPr lang="en-US" sz="1800" dirty="0" smtClean="0">
                <a:solidFill>
                  <a:schemeClr val="tx1"/>
                </a:solidFill>
              </a:rPr>
              <a:t>, this calls the version of the function inside variable </a:t>
            </a:r>
            <a:r>
              <a:rPr lang="en-US" sz="1800" dirty="0" smtClean="0">
                <a:solidFill>
                  <a:srgbClr val="FF0000"/>
                </a:solidFill>
              </a:rPr>
              <a:t>r. </a:t>
            </a:r>
            <a:br>
              <a:rPr lang="en-US" sz="1800" dirty="0" smtClean="0">
                <a:solidFill>
                  <a:srgbClr val="FF0000"/>
                </a:solidFill>
              </a:rPr>
            </a:br>
            <a:r>
              <a:rPr lang="en-US" sz="1100" dirty="0" smtClean="0">
                <a:solidFill>
                  <a:srgbClr val="FF0000"/>
                </a:solidFill>
              </a:rPr>
              <a:t/>
            </a:r>
            <a:br>
              <a:rPr lang="en-US" sz="1100" dirty="0" smtClean="0">
                <a:solidFill>
                  <a:srgbClr val="FF0000"/>
                </a:solidFill>
              </a:rPr>
            </a:br>
            <a:r>
              <a:rPr lang="en-US" sz="1800" dirty="0" smtClean="0">
                <a:solidFill>
                  <a:schemeClr val="tx1"/>
                </a:solidFill>
              </a:rPr>
              <a:t>It has access to </a:t>
            </a:r>
            <a:r>
              <a:rPr lang="en-US" sz="1800" dirty="0" smtClean="0">
                <a:solidFill>
                  <a:srgbClr val="FF0000"/>
                </a:solidFill>
              </a:rPr>
              <a:t>r’s </a:t>
            </a:r>
            <a:r>
              <a:rPr lang="en-US" sz="1800" dirty="0" smtClean="0">
                <a:solidFill>
                  <a:schemeClr val="tx1"/>
                </a:solidFill>
              </a:rPr>
              <a:t>data!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1" name="Rounded Rectangular Callout 40"/>
          <p:cNvSpPr/>
          <p:nvPr/>
        </p:nvSpPr>
        <p:spPr>
          <a:xfrm>
            <a:off x="2554357" y="1460281"/>
            <a:ext cx="3370194" cy="1986400"/>
          </a:xfrm>
          <a:prstGeom prst="wedgeRoundRectCallout">
            <a:avLst>
              <a:gd name="adj1" fmla="val 45868"/>
              <a:gd name="adj2" fmla="val 85507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sz="1800" dirty="0" smtClean="0">
                <a:solidFill>
                  <a:schemeClr val="tx1"/>
                </a:solidFill>
              </a:rPr>
              <a:t>The </a:t>
            </a:r>
            <a:r>
              <a:rPr lang="en-US" sz="1800" dirty="0" smtClean="0">
                <a:solidFill>
                  <a:srgbClr val="FF0000"/>
                </a:solidFill>
              </a:rPr>
              <a:t>area</a:t>
            </a:r>
            <a:r>
              <a:rPr lang="en-US" sz="1800" dirty="0" smtClean="0">
                <a:solidFill>
                  <a:schemeClr val="tx1"/>
                </a:solidFill>
              </a:rPr>
              <a:t> variable is a standard </a:t>
            </a:r>
            <a:r>
              <a:rPr lang="en-US" sz="1800" dirty="0" smtClean="0">
                <a:solidFill>
                  <a:srgbClr val="FF0000"/>
                </a:solidFill>
              </a:rPr>
              <a:t>local variable</a:t>
            </a:r>
            <a:r>
              <a:rPr lang="en-US" sz="1800" dirty="0" smtClean="0">
                <a:solidFill>
                  <a:schemeClr val="tx1"/>
                </a:solidFill>
              </a:rPr>
              <a:t>. </a:t>
            </a:r>
            <a:br>
              <a:rPr lang="en-US" sz="1800" dirty="0" smtClean="0">
                <a:solidFill>
                  <a:schemeClr val="tx1"/>
                </a:solidFill>
              </a:rPr>
            </a:br>
            <a:r>
              <a:rPr lang="en-US" sz="700" dirty="0" smtClean="0">
                <a:solidFill>
                  <a:schemeClr val="tx1"/>
                </a:solidFill>
              </a:rPr>
              <a:t> </a:t>
            </a:r>
            <a:endParaRPr lang="en-US" sz="1800" dirty="0" smtClean="0">
              <a:solidFill>
                <a:schemeClr val="tx1"/>
              </a:solidFill>
            </a:endParaRPr>
          </a:p>
          <a:p>
            <a:pPr algn="ctr" eaLnBrk="1" hangingPunct="1"/>
            <a:r>
              <a:rPr lang="en-US" sz="1800" dirty="0" smtClean="0">
                <a:solidFill>
                  <a:schemeClr val="tx1"/>
                </a:solidFill>
              </a:rPr>
              <a:t>It’s used for temporary computation and goes away at the end of the function.</a:t>
            </a:r>
          </a:p>
        </p:txBody>
      </p:sp>
      <p:sp>
        <p:nvSpPr>
          <p:cNvPr id="42" name="Rounded Rectangular Callout 41"/>
          <p:cNvSpPr/>
          <p:nvPr/>
        </p:nvSpPr>
        <p:spPr>
          <a:xfrm>
            <a:off x="2644775" y="313980"/>
            <a:ext cx="4082946" cy="956365"/>
          </a:xfrm>
          <a:prstGeom prst="wedgeRoundRectCallout">
            <a:avLst>
              <a:gd name="adj1" fmla="val -78736"/>
              <a:gd name="adj2" fmla="val 69600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sz="1800" dirty="0" err="1" smtClean="0">
                <a:solidFill>
                  <a:srgbClr val="FF0000"/>
                </a:solidFill>
              </a:rPr>
              <a:t>GetArea</a:t>
            </a:r>
            <a:r>
              <a:rPr lang="en-US" sz="1800" dirty="0" smtClean="0">
                <a:solidFill>
                  <a:srgbClr val="FF0000"/>
                </a:solidFill>
              </a:rPr>
              <a:t>() </a:t>
            </a:r>
            <a:r>
              <a:rPr lang="en-US" sz="1800" dirty="0">
                <a:solidFill>
                  <a:schemeClr val="tx1"/>
                </a:solidFill>
              </a:rPr>
              <a:t>is a </a:t>
            </a:r>
            <a:r>
              <a:rPr lang="en-US" sz="1800" dirty="0" smtClean="0">
                <a:solidFill>
                  <a:schemeClr val="accent2"/>
                </a:solidFill>
              </a:rPr>
              <a:t>“member </a:t>
            </a:r>
            <a:r>
              <a:rPr lang="en-US" sz="1800" dirty="0">
                <a:solidFill>
                  <a:schemeClr val="accent2"/>
                </a:solidFill>
              </a:rPr>
              <a:t>function”</a:t>
            </a:r>
            <a:r>
              <a:rPr lang="en-US" sz="1800" dirty="0">
                <a:solidFill>
                  <a:srgbClr val="990000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of </a:t>
            </a:r>
            <a:r>
              <a:rPr lang="en-US" sz="1800" dirty="0" smtClean="0">
                <a:solidFill>
                  <a:schemeClr val="tx1"/>
                </a:solidFill>
              </a:rPr>
              <a:t>our </a:t>
            </a:r>
            <a:r>
              <a:rPr lang="en-US" sz="1800" dirty="0" err="1" smtClean="0">
                <a:solidFill>
                  <a:schemeClr val="tx1"/>
                </a:solidFill>
              </a:rPr>
              <a:t>Rect</a:t>
            </a:r>
            <a:r>
              <a:rPr lang="en-US" sz="1800" dirty="0" smtClean="0">
                <a:solidFill>
                  <a:schemeClr val="tx1"/>
                </a:solidFill>
              </a:rPr>
              <a:t> class. 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6" name="Rounded Rectangular Callout 45"/>
          <p:cNvSpPr/>
          <p:nvPr/>
        </p:nvSpPr>
        <p:spPr>
          <a:xfrm>
            <a:off x="1692828" y="2876551"/>
            <a:ext cx="3559176" cy="1364952"/>
          </a:xfrm>
          <a:prstGeom prst="wedgeRoundRectCallout">
            <a:avLst>
              <a:gd name="adj1" fmla="val -55352"/>
              <a:gd name="adj2" fmla="val 118154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sz="1800" dirty="0" smtClean="0">
                <a:solidFill>
                  <a:schemeClr val="tx1"/>
                </a:solidFill>
              </a:rPr>
              <a:t>And of course, I can define as many </a:t>
            </a:r>
            <a:r>
              <a:rPr lang="en-US" sz="1800" dirty="0" err="1" smtClean="0">
                <a:solidFill>
                  <a:schemeClr val="tx1"/>
                </a:solidFill>
              </a:rPr>
              <a:t>Rect</a:t>
            </a:r>
            <a:r>
              <a:rPr lang="en-US" sz="1800" dirty="0" smtClean="0">
                <a:solidFill>
                  <a:schemeClr val="tx1"/>
                </a:solidFill>
              </a:rPr>
              <a:t> objects as I like!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5" name="Rounded Rectangular Callout 34"/>
          <p:cNvSpPr/>
          <p:nvPr/>
        </p:nvSpPr>
        <p:spPr>
          <a:xfrm>
            <a:off x="3398273" y="3295119"/>
            <a:ext cx="3880653" cy="2215242"/>
          </a:xfrm>
          <a:prstGeom prst="wedgeRoundRectCallout">
            <a:avLst>
              <a:gd name="adj1" fmla="val -93222"/>
              <a:gd name="adj2" fmla="val 39047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sz="1800" dirty="0" smtClean="0">
                <a:solidFill>
                  <a:schemeClr val="tx1"/>
                </a:solidFill>
              </a:rPr>
              <a:t>This is the way I define a </a:t>
            </a:r>
            <a:r>
              <a:rPr lang="en-US" sz="1800" dirty="0" err="1" smtClean="0">
                <a:solidFill>
                  <a:schemeClr val="tx1"/>
                </a:solidFill>
              </a:rPr>
              <a:t>Rect</a:t>
            </a:r>
            <a:r>
              <a:rPr lang="en-US" sz="1800" dirty="0" smtClean="0">
                <a:solidFill>
                  <a:schemeClr val="tx1"/>
                </a:solidFill>
              </a:rPr>
              <a:t> variable named </a:t>
            </a:r>
            <a:r>
              <a:rPr lang="en-US" sz="1800" dirty="0" smtClean="0">
                <a:solidFill>
                  <a:srgbClr val="FF0000"/>
                </a:solidFill>
              </a:rPr>
              <a:t>r</a:t>
            </a:r>
            <a:r>
              <a:rPr lang="en-US" sz="1800" dirty="0" smtClean="0">
                <a:solidFill>
                  <a:schemeClr val="tx1"/>
                </a:solidFill>
              </a:rPr>
              <a:t>. </a:t>
            </a:r>
          </a:p>
          <a:p>
            <a:pPr algn="ctr" eaLnBrk="1" hangingPunct="1"/>
            <a:endParaRPr lang="en-US" sz="1800" dirty="0">
              <a:solidFill>
                <a:schemeClr val="tx1"/>
              </a:solidFill>
            </a:endParaRPr>
          </a:p>
          <a:p>
            <a:pPr algn="ctr" eaLnBrk="1" hangingPunct="1"/>
            <a:r>
              <a:rPr lang="en-US" sz="1800" dirty="0" smtClean="0">
                <a:solidFill>
                  <a:schemeClr val="tx1"/>
                </a:solidFill>
              </a:rPr>
              <a:t>It’s a variable just like any </a:t>
            </a:r>
            <a:r>
              <a:rPr lang="en-US" sz="1800" dirty="0" err="1" smtClean="0">
                <a:solidFill>
                  <a:srgbClr val="FF0000"/>
                </a:solidFill>
              </a:rPr>
              <a:t>int</a:t>
            </a:r>
            <a:r>
              <a:rPr lang="en-US" sz="1800" dirty="0" smtClean="0">
                <a:solidFill>
                  <a:schemeClr val="tx1"/>
                </a:solidFill>
              </a:rPr>
              <a:t>, </a:t>
            </a:r>
            <a:r>
              <a:rPr lang="en-US" sz="1800" dirty="0" smtClean="0">
                <a:solidFill>
                  <a:srgbClr val="FF0000"/>
                </a:solidFill>
              </a:rPr>
              <a:t>float</a:t>
            </a:r>
            <a:r>
              <a:rPr lang="en-US" sz="1800" dirty="0" smtClean="0">
                <a:solidFill>
                  <a:schemeClr val="tx1"/>
                </a:solidFill>
              </a:rPr>
              <a:t> or </a:t>
            </a:r>
            <a:r>
              <a:rPr lang="en-US" sz="1800" dirty="0" smtClean="0">
                <a:solidFill>
                  <a:srgbClr val="FF0000"/>
                </a:solidFill>
              </a:rPr>
              <a:t>string</a:t>
            </a:r>
            <a:r>
              <a:rPr lang="en-US" sz="1800" dirty="0" smtClean="0">
                <a:solidFill>
                  <a:schemeClr val="tx1"/>
                </a:solidFill>
              </a:rPr>
              <a:t>!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7" name="Rounded Rectangular Callout 46"/>
          <p:cNvSpPr/>
          <p:nvPr/>
        </p:nvSpPr>
        <p:spPr>
          <a:xfrm>
            <a:off x="1679573" y="1699925"/>
            <a:ext cx="4102102" cy="2112824"/>
          </a:xfrm>
          <a:prstGeom prst="wedgeRoundRectCallout">
            <a:avLst>
              <a:gd name="adj1" fmla="val -54539"/>
              <a:gd name="adj2" fmla="val 114174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sz="1800" dirty="0" smtClean="0">
                <a:solidFill>
                  <a:schemeClr val="tx1"/>
                </a:solidFill>
              </a:rPr>
              <a:t>In addition to calling</a:t>
            </a:r>
            <a:r>
              <a:rPr lang="en-US" sz="1800" dirty="0" smtClean="0">
                <a:solidFill>
                  <a:srgbClr val="FF0000"/>
                </a:solidFill>
              </a:rPr>
              <a:t> r </a:t>
            </a:r>
            <a:r>
              <a:rPr lang="en-US" sz="1800" dirty="0" smtClean="0">
                <a:solidFill>
                  <a:schemeClr val="tx1"/>
                </a:solidFill>
              </a:rPr>
              <a:t>a variable (which it is), we also sometimes call it an </a:t>
            </a:r>
            <a:r>
              <a:rPr lang="en-US" sz="1800" dirty="0" smtClean="0">
                <a:solidFill>
                  <a:srgbClr val="FF0000"/>
                </a:solidFill>
              </a:rPr>
              <a:t>“instance” </a:t>
            </a:r>
            <a:r>
              <a:rPr lang="en-US" sz="1800" dirty="0" smtClean="0">
                <a:solidFill>
                  <a:schemeClr val="tx1"/>
                </a:solidFill>
              </a:rPr>
              <a:t>or an </a:t>
            </a:r>
            <a:r>
              <a:rPr lang="en-US" sz="1800" dirty="0" smtClean="0">
                <a:solidFill>
                  <a:srgbClr val="FF0000"/>
                </a:solidFill>
              </a:rPr>
              <a:t>“object”</a:t>
            </a:r>
            <a:r>
              <a:rPr lang="en-US" sz="1800" dirty="0" smtClean="0">
                <a:solidFill>
                  <a:schemeClr val="tx1"/>
                </a:solidFill>
              </a:rPr>
              <a:t>.</a:t>
            </a:r>
          </a:p>
          <a:p>
            <a:pPr algn="ctr" eaLnBrk="1" hangingPunct="1"/>
            <a:endParaRPr lang="en-US" sz="1800" dirty="0">
              <a:solidFill>
                <a:schemeClr val="tx1"/>
              </a:solidFill>
            </a:endParaRPr>
          </a:p>
          <a:p>
            <a:pPr algn="ctr" eaLnBrk="1" hangingPunct="1"/>
            <a:r>
              <a:rPr lang="en-US" sz="1800" dirty="0" smtClean="0">
                <a:solidFill>
                  <a:srgbClr val="6600CC"/>
                </a:solidFill>
              </a:rPr>
              <a:t>“r is an instance of the </a:t>
            </a:r>
            <a:r>
              <a:rPr lang="en-US" sz="1800" dirty="0" err="1" smtClean="0">
                <a:solidFill>
                  <a:srgbClr val="6600CC"/>
                </a:solidFill>
              </a:rPr>
              <a:t>Rect</a:t>
            </a:r>
            <a:r>
              <a:rPr lang="en-US" sz="1800" dirty="0" smtClean="0">
                <a:solidFill>
                  <a:srgbClr val="6600CC"/>
                </a:solidFill>
              </a:rPr>
              <a:t> class”</a:t>
            </a:r>
          </a:p>
          <a:p>
            <a:pPr algn="ctr" eaLnBrk="1" hangingPunct="1"/>
            <a:r>
              <a:rPr lang="en-US" sz="1800" dirty="0" smtClean="0">
                <a:solidFill>
                  <a:srgbClr val="6600CC"/>
                </a:solidFill>
              </a:rPr>
              <a:t>“r is a </a:t>
            </a:r>
            <a:r>
              <a:rPr lang="en-US" sz="1800" dirty="0" err="1" smtClean="0">
                <a:solidFill>
                  <a:srgbClr val="6600CC"/>
                </a:solidFill>
              </a:rPr>
              <a:t>Rect</a:t>
            </a:r>
            <a:r>
              <a:rPr lang="en-US" sz="1800" dirty="0" smtClean="0">
                <a:solidFill>
                  <a:srgbClr val="6600CC"/>
                </a:solidFill>
              </a:rPr>
              <a:t> object”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88557E-6 L 0.41111 0.2872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747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56" y="1436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74764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1.11022E-16 L 0.42292 -0.12315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46" y="-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74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74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7.40741E-7 L 0.40869 -0.38565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34" y="-19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3.22215E-6 L -0.00746 -0.11884 " pathEditMode="relative" rAng="0" ptsTypes="AA">
                                      <p:cBhvr>
                                        <p:cTn id="136" dur="1000" fill="hold"/>
                                        <p:tgtEl>
                                          <p:spTgt spid="747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2" y="-59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12949E-6 L 0.0493 -0.15381 " pathEditMode="relative" rAng="0" ptsTypes="AA">
                                      <p:cBhvr>
                                        <p:cTn id="141" dur="1000" fill="hold"/>
                                        <p:tgtEl>
                                          <p:spTgt spid="747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5" y="-76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00"/>
                            </p:stCondLst>
                            <p:childTnLst>
                              <p:par>
                                <p:cTn id="1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11111E-6 L -0.05659 0.06967 " pathEditMode="relative" rAng="0" ptsTypes="AA">
                                      <p:cBhvr>
                                        <p:cTn id="164" dur="2000" fill="hold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0" y="3472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11111E-6 L -0.05659 0.06967 " pathEditMode="relative" rAng="0" ptsTypes="AA">
                                      <p:cBhvr>
                                        <p:cTn id="166" dur="2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0" y="3472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11111E-6 L -0.05659 0.06967 " pathEditMode="relative" rAng="0" ptsTypes="AA">
                                      <p:cBhvr>
                                        <p:cTn id="168" dur="2000" fill="hold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0" y="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74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 nodeType="clickPar">
                      <p:stCondLst>
                        <p:cond delay="indefinite"/>
                      </p:stCondLst>
                      <p:childTnLst>
                        <p:par>
                          <p:cTn id="1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 nodeType="clickPar">
                      <p:stCondLst>
                        <p:cond delay="indefinite"/>
                      </p:stCondLst>
                      <p:childTnLst>
                        <p:par>
                          <p:cTn id="1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 nodeType="clickPar">
                      <p:stCondLst>
                        <p:cond delay="indefinite"/>
                      </p:stCondLst>
                      <p:childTnLst>
                        <p:par>
                          <p:cTn id="2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 nodeType="clickPar">
                      <p:stCondLst>
                        <p:cond delay="indefinite"/>
                      </p:stCondLst>
                      <p:childTnLst>
                        <p:par>
                          <p:cTn id="2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00996E-6 L -0.4783 0.24994 " pathEditMode="relative" rAng="0" ptsTypes="AA">
                                      <p:cBhvr>
                                        <p:cTn id="208" dur="2000" fill="hold"/>
                                        <p:tgtEl>
                                          <p:spTgt spid="747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24" y="12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 nodeType="clickPar">
                      <p:stCondLst>
                        <p:cond delay="indefinite"/>
                      </p:stCondLst>
                      <p:childTnLst>
                        <p:par>
                          <p:cTn id="2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 nodeType="clickPar">
                      <p:stCondLst>
                        <p:cond delay="indefinite"/>
                      </p:stCondLst>
                      <p:childTnLst>
                        <p:par>
                          <p:cTn id="2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2000"/>
                                        <p:tgtEl>
                                          <p:spTgt spid="747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 nodeType="clickPar">
                      <p:stCondLst>
                        <p:cond delay="indefinite"/>
                      </p:stCondLst>
                      <p:childTnLst>
                        <p:par>
                          <p:cTn id="2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 nodeType="clickPar">
                      <p:stCondLst>
                        <p:cond delay="indefinite"/>
                      </p:stCondLst>
                      <p:childTnLst>
                        <p:par>
                          <p:cTn id="2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 nodeType="clickPar">
                      <p:stCondLst>
                        <p:cond delay="indefinite"/>
                      </p:stCondLst>
                      <p:childTnLst>
                        <p:par>
                          <p:cTn id="2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74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 nodeType="clickPar">
                      <p:stCondLst>
                        <p:cond delay="indefinite"/>
                      </p:stCondLst>
                      <p:childTnLst>
                        <p:par>
                          <p:cTn id="2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10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0" dur="1000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60" grpId="0" animBg="1"/>
      <p:bldP spid="74760" grpId="1" animBg="1"/>
      <p:bldP spid="74764" grpId="0"/>
      <p:bldP spid="74764" grpId="1"/>
      <p:bldP spid="74764" grpId="2"/>
      <p:bldP spid="74765" grpId="0" animBg="1"/>
      <p:bldP spid="74766" grpId="0" animBg="1"/>
      <p:bldP spid="74767" grpId="0" animBg="1"/>
      <p:bldP spid="74767" grpId="1" animBg="1"/>
      <p:bldP spid="74768" grpId="0"/>
      <p:bldP spid="74769" grpId="0" animBg="1"/>
      <p:bldP spid="74769" grpId="1" animBg="1"/>
      <p:bldP spid="74770" grpId="0"/>
      <p:bldP spid="74771" grpId="0" animBg="1"/>
      <p:bldP spid="74771" grpId="1" animBg="1"/>
      <p:bldP spid="74772" grpId="0" animBg="1"/>
      <p:bldP spid="74772" grpId="1" animBg="1"/>
      <p:bldP spid="74773" grpId="0" animBg="1"/>
      <p:bldP spid="74773" grpId="1" animBg="1"/>
      <p:bldP spid="74777" grpId="0"/>
      <p:bldP spid="74777" grpId="1"/>
      <p:bldP spid="74777" grpId="2"/>
      <p:bldP spid="74778" grpId="0"/>
      <p:bldP spid="74778" grpId="1"/>
      <p:bldP spid="74778" grpId="2"/>
      <p:bldP spid="74779" grpId="0"/>
      <p:bldP spid="74779" grpId="1"/>
      <p:bldP spid="74780" grpId="0"/>
      <p:bldP spid="74780" grpId="1"/>
      <p:bldP spid="74781" grpId="0" animBg="1"/>
      <p:bldP spid="74781" grpId="1" animBg="1"/>
      <p:bldP spid="74782" grpId="0"/>
      <p:bldP spid="74782" grpId="1"/>
      <p:bldP spid="74782" grpId="2"/>
      <p:bldP spid="74784" grpId="0"/>
      <p:bldP spid="74785" grpId="0" animBg="1"/>
      <p:bldP spid="74785" grpId="1" animBg="1"/>
      <p:bldP spid="74786" grpId="0" animBg="1"/>
      <p:bldP spid="74786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8" grpId="2" animBg="1"/>
      <p:bldP spid="39" grpId="0" animBg="1"/>
      <p:bldP spid="39" grpId="1" animBg="1"/>
      <p:bldP spid="39" grpId="2" animBg="1"/>
      <p:bldP spid="41" grpId="0" uiExpand="1" build="p" animBg="1"/>
      <p:bldP spid="41" grpId="1" build="allAtOnce" animBg="1"/>
      <p:bldP spid="41" grpId="2" build="allAtOnce" animBg="1"/>
      <p:bldP spid="42" grpId="0" animBg="1"/>
      <p:bldP spid="42" grpId="1" animBg="1"/>
      <p:bldP spid="46" grpId="0" animBg="1"/>
      <p:bldP spid="35" grpId="0" animBg="1"/>
      <p:bldP spid="35" grpId="1" animBg="1"/>
      <p:bldP spid="47" grpId="0" build="allAtOnce" animBg="1"/>
      <p:bldP spid="47" grpId="1" uiExpand="1" build="p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Using a Class</a:t>
            </a:r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266700" y="812800"/>
            <a:ext cx="4343400" cy="5969000"/>
          </a:xfrm>
          <a:prstGeom prst="rect">
            <a:avLst/>
          </a:prstGeom>
          <a:solidFill>
            <a:srgbClr val="FFFFEB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412750" y="792163"/>
            <a:ext cx="4464050" cy="332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006666"/>
                </a:solidFill>
                <a:cs typeface="Arial" charset="0"/>
              </a:rPr>
              <a:t>class</a:t>
            </a:r>
            <a:r>
              <a:rPr lang="en-US" sz="2000">
                <a:cs typeface="Arial" charset="0"/>
              </a:rPr>
              <a:t> Rect</a:t>
            </a:r>
          </a:p>
          <a:p>
            <a:pPr eaLnBrk="1" hangingPunct="1"/>
            <a:r>
              <a:rPr lang="en-US" sz="2000">
                <a:cs typeface="Arial" charset="0"/>
              </a:rPr>
              <a:t>{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int GetArea()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{ 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  int area = width * height;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  return(area);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}</a:t>
            </a:r>
          </a:p>
          <a:p>
            <a:pPr eaLnBrk="1" hangingPunct="1"/>
            <a:endParaRPr lang="en-US" sz="1200">
              <a:solidFill>
                <a:schemeClr val="accent2"/>
              </a:solidFill>
              <a:cs typeface="Arial" charset="0"/>
            </a:endParaRPr>
          </a:p>
          <a:p>
            <a:pPr eaLnBrk="1" hangingPunct="1"/>
            <a:r>
              <a:rPr lang="en-US" sz="2000">
                <a:cs typeface="Arial" charset="0"/>
              </a:rPr>
              <a:t>    int width;</a:t>
            </a:r>
          </a:p>
          <a:p>
            <a:pPr eaLnBrk="1" hangingPunct="1"/>
            <a:r>
              <a:rPr lang="en-US" sz="2000">
                <a:cs typeface="Arial" charset="0"/>
              </a:rPr>
              <a:t>    int height;</a:t>
            </a:r>
          </a:p>
          <a:p>
            <a:pPr eaLnBrk="1" hangingPunct="1"/>
            <a:r>
              <a:rPr lang="en-US" sz="2000">
                <a:cs typeface="Arial" charset="0"/>
              </a:rPr>
              <a:t>};</a:t>
            </a:r>
          </a:p>
        </p:txBody>
      </p:sp>
      <p:grpSp>
        <p:nvGrpSpPr>
          <p:cNvPr id="48133" name="Group 5"/>
          <p:cNvGrpSpPr>
            <a:grpSpLocks/>
          </p:cNvGrpSpPr>
          <p:nvPr/>
        </p:nvGrpSpPr>
        <p:grpSpPr bwMode="auto">
          <a:xfrm>
            <a:off x="392113" y="4443413"/>
            <a:ext cx="2778125" cy="2255837"/>
            <a:chOff x="2863" y="2963"/>
            <a:chExt cx="1750" cy="1421"/>
          </a:xfrm>
        </p:grpSpPr>
        <p:sp>
          <p:nvSpPr>
            <p:cNvPr id="48161" name="Text Box 6"/>
            <p:cNvSpPr txBox="1">
              <a:spLocks noChangeArrowheads="1"/>
            </p:cNvSpPr>
            <p:nvPr/>
          </p:nvSpPr>
          <p:spPr bwMode="auto">
            <a:xfrm>
              <a:off x="2863" y="2963"/>
              <a:ext cx="1750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2000" dirty="0" err="1">
                  <a:solidFill>
                    <a:srgbClr val="6600CC"/>
                  </a:solidFill>
                  <a:cs typeface="Arial" charset="0"/>
                </a:rPr>
                <a:t>int</a:t>
              </a:r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main(void)</a:t>
              </a:r>
            </a:p>
            <a:p>
              <a:pPr eaLnBrk="1" hangingPunct="1"/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{</a:t>
              </a:r>
            </a:p>
            <a:p>
              <a:pPr eaLnBrk="1" hangingPunct="1"/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  </a:t>
              </a:r>
              <a:r>
                <a:rPr lang="en-US" sz="2000" dirty="0" err="1">
                  <a:solidFill>
                    <a:srgbClr val="6600CC"/>
                  </a:solidFill>
                  <a:cs typeface="Arial" charset="0"/>
                </a:rPr>
                <a:t>Rect</a:t>
              </a:r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 </a:t>
              </a:r>
              <a:r>
                <a:rPr lang="en-US" sz="2000" dirty="0" smtClean="0">
                  <a:solidFill>
                    <a:srgbClr val="6600CC"/>
                  </a:solidFill>
                  <a:cs typeface="Arial" charset="0"/>
                </a:rPr>
                <a:t>r;</a:t>
              </a:r>
              <a:endParaRPr lang="en-US" sz="2000" dirty="0">
                <a:solidFill>
                  <a:srgbClr val="6600CC"/>
                </a:solidFill>
                <a:cs typeface="Arial" charset="0"/>
              </a:endParaRPr>
            </a:p>
            <a:p>
              <a:pPr eaLnBrk="1" hangingPunct="1"/>
              <a:endParaRPr lang="en-US" sz="1200" dirty="0">
                <a:solidFill>
                  <a:srgbClr val="6600CC"/>
                </a:solidFill>
                <a:cs typeface="Arial" charset="0"/>
              </a:endParaRPr>
            </a:p>
            <a:p>
              <a:pPr eaLnBrk="1" hangingPunct="1"/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  </a:t>
              </a:r>
              <a:r>
                <a:rPr lang="en-US" sz="2000" dirty="0" err="1">
                  <a:solidFill>
                    <a:srgbClr val="6600CC"/>
                  </a:solidFill>
                  <a:cs typeface="Arial" charset="0"/>
                </a:rPr>
                <a:t>r.width</a:t>
              </a:r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= 10;</a:t>
              </a:r>
            </a:p>
            <a:p>
              <a:pPr eaLnBrk="1" hangingPunct="1"/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  </a:t>
              </a:r>
              <a:r>
                <a:rPr lang="en-US" sz="2000" dirty="0" err="1">
                  <a:solidFill>
                    <a:srgbClr val="6600CC"/>
                  </a:solidFill>
                  <a:cs typeface="Arial" charset="0"/>
                </a:rPr>
                <a:t>r.height</a:t>
              </a:r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= 20;</a:t>
              </a:r>
            </a:p>
            <a:p>
              <a:pPr eaLnBrk="1" hangingPunct="1"/>
              <a:endParaRPr lang="en-US" sz="1000" dirty="0">
                <a:solidFill>
                  <a:srgbClr val="6600CC"/>
                </a:solidFill>
                <a:cs typeface="Arial" charset="0"/>
              </a:endParaRPr>
            </a:p>
            <a:p>
              <a:pPr eaLnBrk="1" hangingPunct="1"/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  </a:t>
              </a:r>
              <a:r>
                <a:rPr lang="en-US" sz="2000" dirty="0" err="1">
                  <a:solidFill>
                    <a:srgbClr val="6600CC"/>
                  </a:solidFill>
                  <a:cs typeface="Arial" charset="0"/>
                </a:rPr>
                <a:t>cout</a:t>
              </a:r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&lt;&lt; </a:t>
              </a:r>
              <a:r>
                <a:rPr lang="en-US" sz="2000" b="1" dirty="0" err="1">
                  <a:solidFill>
                    <a:srgbClr val="006666"/>
                  </a:solidFill>
                  <a:cs typeface="Arial" charset="0"/>
                </a:rPr>
                <a:t>r.</a:t>
              </a:r>
              <a:r>
                <a:rPr lang="en-US" sz="2000" dirty="0" err="1">
                  <a:solidFill>
                    <a:srgbClr val="006666"/>
                  </a:solidFill>
                  <a:cs typeface="Arial" charset="0"/>
                </a:rPr>
                <a:t>GetArea</a:t>
              </a:r>
              <a:r>
                <a:rPr lang="en-US" sz="2000" dirty="0">
                  <a:solidFill>
                    <a:srgbClr val="006666"/>
                  </a:solidFill>
                  <a:cs typeface="Arial" charset="0"/>
                </a:rPr>
                <a:t>();</a:t>
              </a:r>
            </a:p>
          </p:txBody>
        </p:sp>
        <p:sp>
          <p:nvSpPr>
            <p:cNvPr id="48162" name="Text Box 7"/>
            <p:cNvSpPr txBox="1">
              <a:spLocks noChangeArrowheads="1"/>
            </p:cNvSpPr>
            <p:nvPr/>
          </p:nvSpPr>
          <p:spPr bwMode="auto">
            <a:xfrm>
              <a:off x="3707" y="3927"/>
              <a:ext cx="11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endParaRPr lang="en-US" sz="3200">
                <a:solidFill>
                  <a:srgbClr val="006666"/>
                </a:solidFill>
                <a:cs typeface="Arial" charset="0"/>
              </a:endParaRPr>
            </a:p>
          </p:txBody>
        </p:sp>
      </p:grpSp>
      <p:sp>
        <p:nvSpPr>
          <p:cNvPr id="74760" name="Line 8"/>
          <p:cNvSpPr>
            <a:spLocks noChangeShapeType="1"/>
          </p:cNvSpPr>
          <p:nvPr/>
        </p:nvSpPr>
        <p:spPr bwMode="auto">
          <a:xfrm>
            <a:off x="342900" y="52387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4654413" y="3498645"/>
            <a:ext cx="2660650" cy="1630362"/>
            <a:chOff x="3014" y="2333"/>
            <a:chExt cx="1402" cy="1507"/>
          </a:xfrm>
        </p:grpSpPr>
        <p:sp>
          <p:nvSpPr>
            <p:cNvPr id="48159" name="Rectangle 10"/>
            <p:cNvSpPr>
              <a:spLocks noChangeArrowheads="1"/>
            </p:cNvSpPr>
            <p:nvPr/>
          </p:nvSpPr>
          <p:spPr bwMode="auto">
            <a:xfrm>
              <a:off x="3216" y="2400"/>
              <a:ext cx="1200" cy="1440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8160" name="Text Box 11"/>
            <p:cNvSpPr txBox="1">
              <a:spLocks noChangeArrowheads="1"/>
            </p:cNvSpPr>
            <p:nvPr/>
          </p:nvSpPr>
          <p:spPr bwMode="auto">
            <a:xfrm>
              <a:off x="3014" y="2333"/>
              <a:ext cx="210" cy="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chemeClr val="tx2"/>
                  </a:solidFill>
                </a:rPr>
                <a:t> </a:t>
              </a:r>
              <a:r>
                <a:rPr lang="en-US">
                  <a:solidFill>
                    <a:schemeClr val="tx2"/>
                  </a:solidFill>
                </a:rPr>
                <a:t>r</a:t>
              </a:r>
            </a:p>
          </p:txBody>
        </p:sp>
      </p:grpSp>
      <p:sp>
        <p:nvSpPr>
          <p:cNvPr id="74764" name="Text Box 12"/>
          <p:cNvSpPr txBox="1">
            <a:spLocks noChangeArrowheads="1"/>
          </p:cNvSpPr>
          <p:nvPr/>
        </p:nvSpPr>
        <p:spPr bwMode="auto">
          <a:xfrm>
            <a:off x="409575" y="790575"/>
            <a:ext cx="4464050" cy="301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006666"/>
                </a:solidFill>
                <a:cs typeface="Arial" charset="0"/>
              </a:rPr>
              <a:t> </a:t>
            </a:r>
          </a:p>
          <a:p>
            <a:pPr eaLnBrk="1" hangingPunct="1"/>
            <a:endParaRPr lang="en-US" sz="2000" dirty="0">
              <a:cs typeface="Arial" charset="0"/>
            </a:endParaRPr>
          </a:p>
          <a:p>
            <a:pPr eaLnBrk="1" hangingPunct="1"/>
            <a:r>
              <a:rPr lang="en-US" sz="2000" dirty="0">
                <a:solidFill>
                  <a:schemeClr val="accent2"/>
                </a:solidFill>
                <a:cs typeface="Arial" charset="0"/>
              </a:rPr>
              <a:t>    </a:t>
            </a:r>
            <a:r>
              <a:rPr lang="en-US" sz="2000" dirty="0" err="1">
                <a:solidFill>
                  <a:schemeClr val="accent2"/>
                </a:solidFill>
                <a:cs typeface="Arial" charset="0"/>
              </a:rPr>
              <a:t>int</a:t>
            </a:r>
            <a:r>
              <a:rPr lang="en-US" sz="2000" dirty="0">
                <a:solidFill>
                  <a:schemeClr val="accent2"/>
                </a:solidFill>
                <a:cs typeface="Arial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cs typeface="Arial" charset="0"/>
              </a:rPr>
              <a:t>GetArea</a:t>
            </a:r>
            <a:r>
              <a:rPr lang="en-US" sz="2000" dirty="0">
                <a:solidFill>
                  <a:schemeClr val="accent2"/>
                </a:solidFill>
                <a:cs typeface="Arial" charset="0"/>
              </a:rPr>
              <a:t>()</a:t>
            </a:r>
          </a:p>
          <a:p>
            <a:pPr eaLnBrk="1" hangingPunct="1"/>
            <a:r>
              <a:rPr lang="en-US" sz="2000" dirty="0">
                <a:solidFill>
                  <a:schemeClr val="accent2"/>
                </a:solidFill>
                <a:cs typeface="Arial" charset="0"/>
              </a:rPr>
              <a:t>    { </a:t>
            </a:r>
          </a:p>
          <a:p>
            <a:pPr eaLnBrk="1" hangingPunct="1"/>
            <a:r>
              <a:rPr lang="en-US" sz="2000" dirty="0">
                <a:solidFill>
                  <a:schemeClr val="accent2"/>
                </a:solidFill>
                <a:cs typeface="Arial" charset="0"/>
              </a:rPr>
              <a:t>      </a:t>
            </a:r>
            <a:r>
              <a:rPr lang="en-US" sz="2000" dirty="0" err="1">
                <a:solidFill>
                  <a:schemeClr val="accent2"/>
                </a:solidFill>
                <a:cs typeface="Arial" charset="0"/>
              </a:rPr>
              <a:t>int</a:t>
            </a:r>
            <a:r>
              <a:rPr lang="en-US" sz="2000" dirty="0">
                <a:solidFill>
                  <a:schemeClr val="accent2"/>
                </a:solidFill>
                <a:cs typeface="Arial" charset="0"/>
              </a:rPr>
              <a:t> area = width * height;</a:t>
            </a:r>
          </a:p>
          <a:p>
            <a:pPr eaLnBrk="1" hangingPunct="1"/>
            <a:r>
              <a:rPr lang="en-US" sz="2000" dirty="0">
                <a:solidFill>
                  <a:schemeClr val="accent2"/>
                </a:solidFill>
                <a:cs typeface="Arial" charset="0"/>
              </a:rPr>
              <a:t>      return(area);</a:t>
            </a:r>
          </a:p>
          <a:p>
            <a:pPr eaLnBrk="1" hangingPunct="1"/>
            <a:r>
              <a:rPr lang="en-US" sz="2000" dirty="0">
                <a:solidFill>
                  <a:schemeClr val="accent2"/>
                </a:solidFill>
                <a:cs typeface="Arial" charset="0"/>
              </a:rPr>
              <a:t>    }</a:t>
            </a:r>
          </a:p>
          <a:p>
            <a:pPr eaLnBrk="1" hangingPunct="1"/>
            <a:endParaRPr lang="en-US" sz="1200" dirty="0">
              <a:solidFill>
                <a:schemeClr val="accent2"/>
              </a:solidFill>
              <a:cs typeface="Arial" charset="0"/>
            </a:endParaRPr>
          </a:p>
          <a:p>
            <a:pPr eaLnBrk="1" hangingPunct="1"/>
            <a:r>
              <a:rPr lang="en-US" sz="2000" dirty="0">
                <a:cs typeface="Arial" charset="0"/>
              </a:rPr>
              <a:t>    width</a:t>
            </a:r>
          </a:p>
          <a:p>
            <a:pPr eaLnBrk="1" hangingPunct="1"/>
            <a:r>
              <a:rPr lang="en-US" sz="2000" dirty="0">
                <a:cs typeface="Arial" charset="0"/>
              </a:rPr>
              <a:t>    height</a:t>
            </a:r>
          </a:p>
        </p:txBody>
      </p:sp>
      <p:sp>
        <p:nvSpPr>
          <p:cNvPr id="74765" name="Rectangle 13"/>
          <p:cNvSpPr>
            <a:spLocks noChangeArrowheads="1"/>
          </p:cNvSpPr>
          <p:nvPr/>
        </p:nvSpPr>
        <p:spPr bwMode="auto">
          <a:xfrm>
            <a:off x="5764213" y="4661868"/>
            <a:ext cx="1360487" cy="180975"/>
          </a:xfrm>
          <a:prstGeom prst="rect">
            <a:avLst/>
          </a:prstGeom>
          <a:solidFill>
            <a:srgbClr val="8000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74766" name="Rectangle 14"/>
          <p:cNvSpPr>
            <a:spLocks noChangeArrowheads="1"/>
          </p:cNvSpPr>
          <p:nvPr/>
        </p:nvSpPr>
        <p:spPr bwMode="auto">
          <a:xfrm>
            <a:off x="5764213" y="4890468"/>
            <a:ext cx="1370012" cy="171450"/>
          </a:xfrm>
          <a:prstGeom prst="rect">
            <a:avLst/>
          </a:prstGeom>
          <a:solidFill>
            <a:srgbClr val="8000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grpSp>
        <p:nvGrpSpPr>
          <p:cNvPr id="6" name="Group 5"/>
          <p:cNvGrpSpPr/>
          <p:nvPr/>
        </p:nvGrpSpPr>
        <p:grpSpPr>
          <a:xfrm>
            <a:off x="1444541" y="5055705"/>
            <a:ext cx="568133" cy="400110"/>
            <a:chOff x="1444541" y="5055705"/>
            <a:chExt cx="568133" cy="400110"/>
          </a:xfrm>
        </p:grpSpPr>
        <p:sp>
          <p:nvSpPr>
            <p:cNvPr id="47" name="Rectangle 3"/>
            <p:cNvSpPr>
              <a:spLocks noChangeArrowheads="1"/>
            </p:cNvSpPr>
            <p:nvPr/>
          </p:nvSpPr>
          <p:spPr bwMode="auto">
            <a:xfrm>
              <a:off x="1549676" y="5113502"/>
              <a:ext cx="462998" cy="322469"/>
            </a:xfrm>
            <a:prstGeom prst="rect">
              <a:avLst/>
            </a:prstGeom>
            <a:solidFill>
              <a:srgbClr val="FFFFEB"/>
            </a:solidFill>
            <a:ln w="2857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444541" y="5055705"/>
              <a:ext cx="5341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6600CC"/>
                  </a:solidFill>
                </a:rPr>
                <a:t>, s;</a:t>
              </a:r>
              <a:endParaRPr lang="en-US" dirty="0">
                <a:solidFill>
                  <a:srgbClr val="6600CC"/>
                </a:solidFill>
              </a:endParaRPr>
            </a:p>
          </p:txBody>
        </p:sp>
      </p:grpSp>
      <p:grpSp>
        <p:nvGrpSpPr>
          <p:cNvPr id="50" name="Group 9"/>
          <p:cNvGrpSpPr>
            <a:grpSpLocks/>
          </p:cNvGrpSpPr>
          <p:nvPr/>
        </p:nvGrpSpPr>
        <p:grpSpPr bwMode="auto">
          <a:xfrm>
            <a:off x="4647924" y="5158582"/>
            <a:ext cx="2660650" cy="1630362"/>
            <a:chOff x="3014" y="2333"/>
            <a:chExt cx="1402" cy="1507"/>
          </a:xfrm>
        </p:grpSpPr>
        <p:sp>
          <p:nvSpPr>
            <p:cNvPr id="51" name="Rectangle 10"/>
            <p:cNvSpPr>
              <a:spLocks noChangeArrowheads="1"/>
            </p:cNvSpPr>
            <p:nvPr/>
          </p:nvSpPr>
          <p:spPr bwMode="auto">
            <a:xfrm>
              <a:off x="3216" y="2400"/>
              <a:ext cx="1200" cy="1440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2" name="Text Box 11"/>
            <p:cNvSpPr txBox="1">
              <a:spLocks noChangeArrowheads="1"/>
            </p:cNvSpPr>
            <p:nvPr/>
          </p:nvSpPr>
          <p:spPr bwMode="auto">
            <a:xfrm>
              <a:off x="3014" y="2333"/>
              <a:ext cx="212" cy="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800" dirty="0">
                  <a:solidFill>
                    <a:schemeClr val="tx2"/>
                  </a:solidFill>
                </a:rPr>
                <a:t> </a:t>
              </a:r>
              <a:r>
                <a:rPr lang="en-US" dirty="0" smtClean="0">
                  <a:solidFill>
                    <a:schemeClr val="tx2"/>
                  </a:solidFill>
                </a:rPr>
                <a:t>s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53" name="Rectangle 13"/>
          <p:cNvSpPr>
            <a:spLocks noChangeArrowheads="1"/>
          </p:cNvSpPr>
          <p:nvPr/>
        </p:nvSpPr>
        <p:spPr bwMode="auto">
          <a:xfrm>
            <a:off x="5757724" y="6321805"/>
            <a:ext cx="1360487" cy="180975"/>
          </a:xfrm>
          <a:prstGeom prst="rect">
            <a:avLst/>
          </a:prstGeom>
          <a:solidFill>
            <a:srgbClr val="8000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54" name="Rectangle 14"/>
          <p:cNvSpPr>
            <a:spLocks noChangeArrowheads="1"/>
          </p:cNvSpPr>
          <p:nvPr/>
        </p:nvSpPr>
        <p:spPr bwMode="auto">
          <a:xfrm>
            <a:off x="5757724" y="6550405"/>
            <a:ext cx="1370012" cy="171450"/>
          </a:xfrm>
          <a:prstGeom prst="rect">
            <a:avLst/>
          </a:prstGeom>
          <a:solidFill>
            <a:srgbClr val="8000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55" name="Text Box 12"/>
          <p:cNvSpPr txBox="1">
            <a:spLocks noChangeArrowheads="1"/>
          </p:cNvSpPr>
          <p:nvPr/>
        </p:nvSpPr>
        <p:spPr bwMode="auto">
          <a:xfrm>
            <a:off x="406124" y="793419"/>
            <a:ext cx="4464050" cy="301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006666"/>
                </a:solidFill>
                <a:cs typeface="Arial" charset="0"/>
              </a:rPr>
              <a:t> </a:t>
            </a:r>
          </a:p>
          <a:p>
            <a:pPr eaLnBrk="1" hangingPunct="1"/>
            <a:endParaRPr lang="en-US" sz="2000" dirty="0">
              <a:cs typeface="Arial" charset="0"/>
            </a:endParaRPr>
          </a:p>
          <a:p>
            <a:pPr eaLnBrk="1" hangingPunct="1"/>
            <a:r>
              <a:rPr lang="en-US" sz="2000" dirty="0">
                <a:solidFill>
                  <a:schemeClr val="accent2"/>
                </a:solidFill>
                <a:cs typeface="Arial" charset="0"/>
              </a:rPr>
              <a:t>    </a:t>
            </a:r>
            <a:r>
              <a:rPr lang="en-US" sz="2000" dirty="0" err="1">
                <a:solidFill>
                  <a:schemeClr val="accent2"/>
                </a:solidFill>
                <a:cs typeface="Arial" charset="0"/>
              </a:rPr>
              <a:t>int</a:t>
            </a:r>
            <a:r>
              <a:rPr lang="en-US" sz="2000" dirty="0">
                <a:solidFill>
                  <a:schemeClr val="accent2"/>
                </a:solidFill>
                <a:cs typeface="Arial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cs typeface="Arial" charset="0"/>
              </a:rPr>
              <a:t>GetArea</a:t>
            </a:r>
            <a:r>
              <a:rPr lang="en-US" sz="2000" dirty="0">
                <a:solidFill>
                  <a:schemeClr val="accent2"/>
                </a:solidFill>
                <a:cs typeface="Arial" charset="0"/>
              </a:rPr>
              <a:t>()</a:t>
            </a:r>
          </a:p>
          <a:p>
            <a:pPr eaLnBrk="1" hangingPunct="1"/>
            <a:r>
              <a:rPr lang="en-US" sz="2000" dirty="0">
                <a:solidFill>
                  <a:schemeClr val="accent2"/>
                </a:solidFill>
                <a:cs typeface="Arial" charset="0"/>
              </a:rPr>
              <a:t>    { </a:t>
            </a:r>
          </a:p>
          <a:p>
            <a:pPr eaLnBrk="1" hangingPunct="1"/>
            <a:r>
              <a:rPr lang="en-US" sz="2000" dirty="0">
                <a:solidFill>
                  <a:schemeClr val="accent2"/>
                </a:solidFill>
                <a:cs typeface="Arial" charset="0"/>
              </a:rPr>
              <a:t>      </a:t>
            </a:r>
            <a:r>
              <a:rPr lang="en-US" sz="2000" dirty="0" err="1">
                <a:solidFill>
                  <a:schemeClr val="accent2"/>
                </a:solidFill>
                <a:cs typeface="Arial" charset="0"/>
              </a:rPr>
              <a:t>int</a:t>
            </a:r>
            <a:r>
              <a:rPr lang="en-US" sz="2000" dirty="0">
                <a:solidFill>
                  <a:schemeClr val="accent2"/>
                </a:solidFill>
                <a:cs typeface="Arial" charset="0"/>
              </a:rPr>
              <a:t> area = width * height;</a:t>
            </a:r>
          </a:p>
          <a:p>
            <a:pPr eaLnBrk="1" hangingPunct="1"/>
            <a:r>
              <a:rPr lang="en-US" sz="2000" dirty="0">
                <a:solidFill>
                  <a:schemeClr val="accent2"/>
                </a:solidFill>
                <a:cs typeface="Arial" charset="0"/>
              </a:rPr>
              <a:t>      return(area);</a:t>
            </a:r>
          </a:p>
          <a:p>
            <a:pPr eaLnBrk="1" hangingPunct="1"/>
            <a:r>
              <a:rPr lang="en-US" sz="2000" dirty="0">
                <a:solidFill>
                  <a:schemeClr val="accent2"/>
                </a:solidFill>
                <a:cs typeface="Arial" charset="0"/>
              </a:rPr>
              <a:t>    }</a:t>
            </a:r>
          </a:p>
          <a:p>
            <a:pPr eaLnBrk="1" hangingPunct="1"/>
            <a:endParaRPr lang="en-US" sz="1200" dirty="0">
              <a:solidFill>
                <a:schemeClr val="accent2"/>
              </a:solidFill>
              <a:cs typeface="Arial" charset="0"/>
            </a:endParaRPr>
          </a:p>
          <a:p>
            <a:pPr eaLnBrk="1" hangingPunct="1"/>
            <a:r>
              <a:rPr lang="en-US" sz="2000" dirty="0">
                <a:cs typeface="Arial" charset="0"/>
              </a:rPr>
              <a:t>    width</a:t>
            </a:r>
          </a:p>
          <a:p>
            <a:pPr eaLnBrk="1" hangingPunct="1"/>
            <a:r>
              <a:rPr lang="en-US" sz="2000" dirty="0">
                <a:cs typeface="Arial" charset="0"/>
              </a:rPr>
              <a:t>    height</a:t>
            </a:r>
          </a:p>
        </p:txBody>
      </p:sp>
      <p:sp>
        <p:nvSpPr>
          <p:cNvPr id="56" name="Rounded Rectangular Callout 55"/>
          <p:cNvSpPr/>
          <p:nvPr/>
        </p:nvSpPr>
        <p:spPr>
          <a:xfrm>
            <a:off x="5757724" y="617386"/>
            <a:ext cx="2819746" cy="2259165"/>
          </a:xfrm>
          <a:prstGeom prst="wedgeRoundRectCallout">
            <a:avLst>
              <a:gd name="adj1" fmla="val -42304"/>
              <a:gd name="adj2" fmla="val 85544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sz="1800" dirty="0" smtClean="0">
                <a:solidFill>
                  <a:schemeClr val="tx1"/>
                </a:solidFill>
              </a:rPr>
              <a:t>Each “instance” </a:t>
            </a:r>
            <a:r>
              <a:rPr lang="en-US" sz="1800" dirty="0" smtClean="0">
                <a:solidFill>
                  <a:srgbClr val="FF0000"/>
                </a:solidFill>
              </a:rPr>
              <a:t>gets its own copy </a:t>
            </a:r>
            <a:r>
              <a:rPr lang="en-US" sz="1800" dirty="0" smtClean="0">
                <a:solidFill>
                  <a:schemeClr val="tx1"/>
                </a:solidFill>
              </a:rPr>
              <a:t>of the </a:t>
            </a:r>
            <a:r>
              <a:rPr lang="en-US" sz="1800" dirty="0" err="1" smtClean="0">
                <a:solidFill>
                  <a:srgbClr val="FF0000"/>
                </a:solidFill>
              </a:rPr>
              <a:t>GetArea</a:t>
            </a:r>
            <a:r>
              <a:rPr lang="en-US" sz="1800" dirty="0" smtClean="0">
                <a:solidFill>
                  <a:srgbClr val="FF0000"/>
                </a:solidFill>
              </a:rPr>
              <a:t>() </a:t>
            </a:r>
            <a:r>
              <a:rPr lang="en-US" sz="1800" dirty="0" smtClean="0">
                <a:solidFill>
                  <a:schemeClr val="tx1"/>
                </a:solidFill>
              </a:rPr>
              <a:t>function… </a:t>
            </a:r>
          </a:p>
          <a:p>
            <a:pPr algn="ctr" eaLnBrk="1" hangingPunct="1"/>
            <a:endParaRPr lang="en-US" sz="1800" dirty="0">
              <a:solidFill>
                <a:schemeClr val="tx1"/>
              </a:solidFill>
            </a:endParaRPr>
          </a:p>
          <a:p>
            <a:pPr algn="ctr" eaLnBrk="1" hangingPunct="1"/>
            <a:r>
              <a:rPr lang="en-US" sz="1800" dirty="0" smtClean="0">
                <a:solidFill>
                  <a:schemeClr val="tx1"/>
                </a:solidFill>
              </a:rPr>
              <a:t>and its own </a:t>
            </a:r>
            <a:r>
              <a:rPr lang="en-US" sz="1800" dirty="0" smtClean="0">
                <a:solidFill>
                  <a:srgbClr val="FF0000"/>
                </a:solidFill>
              </a:rPr>
              <a:t>width</a:t>
            </a:r>
            <a:r>
              <a:rPr lang="en-US" sz="1800" dirty="0" smtClean="0">
                <a:solidFill>
                  <a:schemeClr val="tx1"/>
                </a:solidFill>
              </a:rPr>
              <a:t> and </a:t>
            </a:r>
            <a:r>
              <a:rPr lang="en-US" sz="1800" dirty="0" smtClean="0">
                <a:solidFill>
                  <a:srgbClr val="FF0000"/>
                </a:solidFill>
              </a:rPr>
              <a:t>height</a:t>
            </a:r>
            <a:r>
              <a:rPr lang="en-US" sz="1800" dirty="0" smtClean="0">
                <a:solidFill>
                  <a:schemeClr val="tx1"/>
                </a:solidFill>
              </a:rPr>
              <a:t> member variables.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7" name="Rounded Rectangular Callout 56"/>
          <p:cNvSpPr/>
          <p:nvPr/>
        </p:nvSpPr>
        <p:spPr>
          <a:xfrm>
            <a:off x="2565261" y="1077949"/>
            <a:ext cx="2980773" cy="1709150"/>
          </a:xfrm>
          <a:prstGeom prst="wedgeRoundRectCallout">
            <a:avLst>
              <a:gd name="adj1" fmla="val -78736"/>
              <a:gd name="adj2" fmla="val 69600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sz="1800" dirty="0" smtClean="0">
                <a:solidFill>
                  <a:schemeClr val="tx1"/>
                </a:solidFill>
              </a:rPr>
              <a:t>You should </a:t>
            </a:r>
            <a:r>
              <a:rPr lang="en-US" sz="1800" dirty="0" smtClean="0">
                <a:solidFill>
                  <a:srgbClr val="FF0000"/>
                </a:solidFill>
              </a:rPr>
              <a:t>ONLY</a:t>
            </a:r>
            <a:r>
              <a:rPr lang="en-US" sz="1800" dirty="0" smtClean="0">
                <a:solidFill>
                  <a:schemeClr val="tx1"/>
                </a:solidFill>
              </a:rPr>
              <a:t> add a </a:t>
            </a:r>
            <a:r>
              <a:rPr lang="en-US" sz="1800" dirty="0" smtClean="0">
                <a:solidFill>
                  <a:srgbClr val="FF0000"/>
                </a:solidFill>
              </a:rPr>
              <a:t>member variable</a:t>
            </a:r>
            <a:r>
              <a:rPr lang="en-US" sz="1800" dirty="0" smtClean="0">
                <a:solidFill>
                  <a:schemeClr val="tx1"/>
                </a:solidFill>
              </a:rPr>
              <a:t> to your class if you want it to remember the value permanently.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8" name="Rounded Rectangular Callout 57"/>
          <p:cNvSpPr/>
          <p:nvPr/>
        </p:nvSpPr>
        <p:spPr>
          <a:xfrm>
            <a:off x="5846176" y="1497458"/>
            <a:ext cx="3079164" cy="1709150"/>
          </a:xfrm>
          <a:prstGeom prst="wedgeRoundRectCallout">
            <a:avLst>
              <a:gd name="adj1" fmla="val -54061"/>
              <a:gd name="adj2" fmla="val 98095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sz="1800" dirty="0" smtClean="0">
                <a:solidFill>
                  <a:schemeClr val="tx1"/>
                </a:solidFill>
              </a:rPr>
              <a:t>On the other hand, </a:t>
            </a:r>
            <a:r>
              <a:rPr lang="en-US" sz="1800" dirty="0" smtClean="0">
                <a:solidFill>
                  <a:srgbClr val="FF0000"/>
                </a:solidFill>
              </a:rPr>
              <a:t>ALWAYS</a:t>
            </a:r>
            <a:r>
              <a:rPr lang="en-US" sz="1800" dirty="0" smtClean="0">
                <a:solidFill>
                  <a:schemeClr val="tx1"/>
                </a:solidFill>
              </a:rPr>
              <a:t> use </a:t>
            </a:r>
            <a:r>
              <a:rPr lang="en-US" sz="1800" dirty="0" smtClean="0">
                <a:solidFill>
                  <a:srgbClr val="FF0000"/>
                </a:solidFill>
              </a:rPr>
              <a:t>local variables </a:t>
            </a:r>
            <a:r>
              <a:rPr lang="en-US" sz="1800" dirty="0" smtClean="0">
                <a:solidFill>
                  <a:schemeClr val="tx1"/>
                </a:solidFill>
              </a:rPr>
              <a:t>for temporary computations.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6" name="Rounded Rectangular Callout 45"/>
          <p:cNvSpPr/>
          <p:nvPr/>
        </p:nvSpPr>
        <p:spPr>
          <a:xfrm>
            <a:off x="1692828" y="2876551"/>
            <a:ext cx="3559176" cy="1364952"/>
          </a:xfrm>
          <a:prstGeom prst="wedgeRoundRectCallout">
            <a:avLst>
              <a:gd name="adj1" fmla="val -55352"/>
              <a:gd name="adj2" fmla="val 118154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sz="1800" dirty="0" smtClean="0">
                <a:solidFill>
                  <a:schemeClr val="tx1"/>
                </a:solidFill>
              </a:rPr>
              <a:t>And of course, I can define as many </a:t>
            </a:r>
            <a:r>
              <a:rPr lang="en-US" sz="1800" dirty="0" err="1" smtClean="0">
                <a:solidFill>
                  <a:schemeClr val="tx1"/>
                </a:solidFill>
              </a:rPr>
              <a:t>Rect</a:t>
            </a:r>
            <a:r>
              <a:rPr lang="en-US" sz="1800" dirty="0" smtClean="0">
                <a:solidFill>
                  <a:schemeClr val="tx1"/>
                </a:solidFill>
              </a:rPr>
              <a:t> objects as I like! 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31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4.81481E-6 L 0.40451 0.2655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747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26" y="1326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000" fill="hold"/>
                                        <p:tgtEl>
                                          <p:spTgt spid="74764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85185E-6 L 0.40347 0.5092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74" y="2546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2000" fill="hold"/>
                                        <p:tgtEl>
                                          <p:spTgt spid="55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7 L 0.03368 0.14352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4" y="7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368 0.14352 L -0.03142 0.24051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4" y="4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42 0.24051 L 0.00434 0.38819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8" y="7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60" grpId="0" animBg="1"/>
      <p:bldP spid="74760" grpId="1" animBg="1"/>
      <p:bldP spid="74764" grpId="0"/>
      <p:bldP spid="74764" grpId="1"/>
      <p:bldP spid="74764" grpId="2"/>
      <p:bldP spid="74765" grpId="0" animBg="1"/>
      <p:bldP spid="74766" grpId="0" animBg="1"/>
      <p:bldP spid="53" grpId="0" animBg="1"/>
      <p:bldP spid="54" grpId="0" animBg="1"/>
      <p:bldP spid="55" grpId="0"/>
      <p:bldP spid="55" grpId="1"/>
      <p:bldP spid="55" grpId="2"/>
      <p:bldP spid="56" grpId="0" uiExpand="1" animBg="1"/>
      <p:bldP spid="56" grpId="1" animBg="1"/>
      <p:bldP spid="56" grpId="2" uiExpand="1" animBg="1"/>
      <p:bldP spid="56" grpId="3" animBg="1"/>
      <p:bldP spid="56" grpId="4" animBg="1"/>
      <p:bldP spid="57" grpId="0" animBg="1"/>
      <p:bldP spid="57" grpId="1" animBg="1"/>
      <p:bldP spid="58" grpId="0" animBg="1"/>
      <p:bldP spid="58" grpId="1" animBg="1"/>
      <p:bldP spid="4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5956300" y="4038599"/>
            <a:ext cx="3093107" cy="2722563"/>
          </a:xfrm>
          <a:prstGeom prst="rect">
            <a:avLst/>
          </a:prstGeom>
          <a:solidFill>
            <a:srgbClr val="FFFFEB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 smtClean="0">
                <a:cs typeface="Arial" charset="0"/>
              </a:rPr>
              <a:t> </a:t>
            </a:r>
            <a:endParaRPr lang="en-US" sz="1800" dirty="0">
              <a:cs typeface="Arial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84381" y="792163"/>
            <a:ext cx="5441776" cy="5969000"/>
          </a:xfrm>
          <a:prstGeom prst="rect">
            <a:avLst/>
          </a:prstGeom>
          <a:solidFill>
            <a:srgbClr val="FFFFEB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-76200" y="-22860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smtClean="0"/>
              <a:t>Classes</a:t>
            </a:r>
          </a:p>
        </p:txBody>
      </p:sp>
      <p:sp>
        <p:nvSpPr>
          <p:cNvPr id="51203" name="Text Box 3"/>
          <p:cNvSpPr txBox="1">
            <a:spLocks noChangeArrowheads="1"/>
          </p:cNvSpPr>
          <p:nvPr/>
        </p:nvSpPr>
        <p:spPr bwMode="auto">
          <a:xfrm>
            <a:off x="96838" y="792163"/>
            <a:ext cx="4464050" cy="4739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 dirty="0">
                <a:solidFill>
                  <a:srgbClr val="006666"/>
                </a:solidFill>
                <a:cs typeface="Arial" charset="0"/>
              </a:rPr>
              <a:t>class</a:t>
            </a:r>
            <a:r>
              <a:rPr lang="en-US" sz="2200" dirty="0">
                <a:cs typeface="Arial" charset="0"/>
              </a:rPr>
              <a:t> </a:t>
            </a:r>
            <a:r>
              <a:rPr lang="en-US" sz="2200" dirty="0" err="1">
                <a:cs typeface="Arial" charset="0"/>
              </a:rPr>
              <a:t>Rect</a:t>
            </a:r>
            <a:endParaRPr lang="en-US" sz="2200" dirty="0">
              <a:cs typeface="Arial" charset="0"/>
            </a:endParaRPr>
          </a:p>
          <a:p>
            <a:pPr eaLnBrk="1" hangingPunct="1"/>
            <a:r>
              <a:rPr lang="en-US" sz="2200" dirty="0">
                <a:cs typeface="Arial" charset="0"/>
              </a:rPr>
              <a:t>{</a:t>
            </a:r>
          </a:p>
          <a:p>
            <a:pPr eaLnBrk="1" hangingPunct="1"/>
            <a:endParaRPr lang="en-US" sz="1800" dirty="0">
              <a:cs typeface="Arial" charset="0"/>
            </a:endParaRPr>
          </a:p>
          <a:p>
            <a:pPr eaLnBrk="1" hangingPunct="1"/>
            <a:r>
              <a:rPr lang="en-US" sz="2200" dirty="0">
                <a:cs typeface="Arial" charset="0"/>
              </a:rPr>
              <a:t>    </a:t>
            </a:r>
            <a:r>
              <a:rPr lang="en-US" sz="2200" dirty="0" err="1">
                <a:cs typeface="Arial" charset="0"/>
              </a:rPr>
              <a:t>int</a:t>
            </a:r>
            <a:r>
              <a:rPr lang="en-US" sz="2200" dirty="0">
                <a:cs typeface="Arial" charset="0"/>
              </a:rPr>
              <a:t> </a:t>
            </a:r>
            <a:r>
              <a:rPr lang="en-US" sz="2200" dirty="0" err="1">
                <a:cs typeface="Arial" charset="0"/>
              </a:rPr>
              <a:t>GetArea</a:t>
            </a:r>
            <a:r>
              <a:rPr lang="en-US" sz="2200" dirty="0">
                <a:cs typeface="Arial" charset="0"/>
              </a:rPr>
              <a:t>()</a:t>
            </a:r>
          </a:p>
          <a:p>
            <a:pPr eaLnBrk="1" hangingPunct="1"/>
            <a:r>
              <a:rPr lang="en-US" sz="2200" dirty="0">
                <a:cs typeface="Arial" charset="0"/>
              </a:rPr>
              <a:t>    { </a:t>
            </a:r>
          </a:p>
          <a:p>
            <a:pPr eaLnBrk="1" hangingPunct="1"/>
            <a:r>
              <a:rPr lang="en-US" sz="2200" dirty="0">
                <a:cs typeface="Arial" charset="0"/>
              </a:rPr>
              <a:t>      </a:t>
            </a:r>
            <a:r>
              <a:rPr lang="en-US" sz="2200" dirty="0" err="1">
                <a:cs typeface="Arial" charset="0"/>
              </a:rPr>
              <a:t>int</a:t>
            </a:r>
            <a:r>
              <a:rPr lang="en-US" sz="2200" dirty="0">
                <a:cs typeface="Arial" charset="0"/>
              </a:rPr>
              <a:t> area = width * height;</a:t>
            </a:r>
          </a:p>
          <a:p>
            <a:pPr eaLnBrk="1" hangingPunct="1"/>
            <a:r>
              <a:rPr lang="en-US" sz="2200" dirty="0">
                <a:cs typeface="Arial" charset="0"/>
              </a:rPr>
              <a:t>      return(area);</a:t>
            </a:r>
          </a:p>
          <a:p>
            <a:pPr eaLnBrk="1" hangingPunct="1"/>
            <a:r>
              <a:rPr lang="en-US" sz="2200" dirty="0">
                <a:cs typeface="Arial" charset="0"/>
              </a:rPr>
              <a:t>    }</a:t>
            </a:r>
            <a:br>
              <a:rPr lang="en-US" sz="2200" dirty="0">
                <a:cs typeface="Arial" charset="0"/>
              </a:rPr>
            </a:br>
            <a:endParaRPr lang="en-US" sz="2200" dirty="0">
              <a:cs typeface="Arial" charset="0"/>
            </a:endParaRPr>
          </a:p>
          <a:p>
            <a:pPr eaLnBrk="1" hangingPunct="1"/>
            <a:endParaRPr lang="en-US" sz="2200" dirty="0">
              <a:cs typeface="Arial" charset="0"/>
            </a:endParaRPr>
          </a:p>
          <a:p>
            <a:pPr eaLnBrk="1" hangingPunct="1"/>
            <a:endParaRPr lang="en-US" sz="2200" dirty="0">
              <a:cs typeface="Arial" charset="0"/>
            </a:endParaRPr>
          </a:p>
          <a:p>
            <a:pPr eaLnBrk="1" hangingPunct="1"/>
            <a:endParaRPr lang="en-US" sz="2200" dirty="0">
              <a:cs typeface="Arial" charset="0"/>
            </a:endParaRPr>
          </a:p>
          <a:p>
            <a:pPr eaLnBrk="1" hangingPunct="1"/>
            <a:endParaRPr lang="en-US" sz="2200" dirty="0">
              <a:cs typeface="Arial" charset="0"/>
            </a:endParaRPr>
          </a:p>
          <a:p>
            <a:pPr eaLnBrk="1" hangingPunct="1"/>
            <a:endParaRPr lang="en-US" sz="1000" dirty="0">
              <a:cs typeface="Arial" charset="0"/>
            </a:endParaRPr>
          </a:p>
          <a:p>
            <a:pPr eaLnBrk="1" hangingPunct="1"/>
            <a:endParaRPr lang="en-US" sz="1000" dirty="0">
              <a:cs typeface="Arial" charset="0"/>
            </a:endParaRPr>
          </a:p>
        </p:txBody>
      </p:sp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5956300" y="4038600"/>
            <a:ext cx="2987675" cy="210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 dirty="0" err="1">
                <a:solidFill>
                  <a:srgbClr val="6600CC"/>
                </a:solidFill>
                <a:cs typeface="Arial" charset="0"/>
              </a:rPr>
              <a:t>int</a:t>
            </a:r>
            <a:r>
              <a:rPr lang="en-US" sz="2200" dirty="0">
                <a:solidFill>
                  <a:srgbClr val="6600CC"/>
                </a:solidFill>
                <a:cs typeface="Arial" charset="0"/>
              </a:rPr>
              <a:t> main(void)</a:t>
            </a:r>
          </a:p>
          <a:p>
            <a:pPr eaLnBrk="1" hangingPunct="1"/>
            <a:r>
              <a:rPr lang="en-US" sz="2200" dirty="0">
                <a:solidFill>
                  <a:srgbClr val="6600CC"/>
                </a:solidFill>
                <a:cs typeface="Arial" charset="0"/>
              </a:rPr>
              <a:t>{</a:t>
            </a:r>
          </a:p>
          <a:p>
            <a:pPr eaLnBrk="1" hangingPunct="1"/>
            <a:r>
              <a:rPr lang="en-US" sz="2200" dirty="0">
                <a:solidFill>
                  <a:srgbClr val="6600CC"/>
                </a:solidFill>
                <a:cs typeface="Arial" charset="0"/>
              </a:rPr>
              <a:t>   </a:t>
            </a:r>
            <a:r>
              <a:rPr lang="en-US" sz="2200" dirty="0" err="1">
                <a:solidFill>
                  <a:srgbClr val="6600CC"/>
                </a:solidFill>
                <a:cs typeface="Arial" charset="0"/>
              </a:rPr>
              <a:t>Rect</a:t>
            </a:r>
            <a:r>
              <a:rPr lang="en-US" sz="2200" dirty="0">
                <a:solidFill>
                  <a:srgbClr val="6600CC"/>
                </a:solidFill>
                <a:cs typeface="Arial" charset="0"/>
              </a:rPr>
              <a:t> r;</a:t>
            </a:r>
          </a:p>
          <a:p>
            <a:pPr eaLnBrk="1" hangingPunct="1"/>
            <a:r>
              <a:rPr lang="en-US" sz="2200" dirty="0">
                <a:solidFill>
                  <a:srgbClr val="6600CC"/>
                </a:solidFill>
                <a:cs typeface="Arial" charset="0"/>
              </a:rPr>
              <a:t>   </a:t>
            </a:r>
            <a:r>
              <a:rPr lang="en-US" sz="2200" dirty="0" err="1">
                <a:solidFill>
                  <a:srgbClr val="6600CC"/>
                </a:solidFill>
                <a:cs typeface="Arial" charset="0"/>
              </a:rPr>
              <a:t>r.width</a:t>
            </a:r>
            <a:r>
              <a:rPr lang="en-US" sz="2200" dirty="0">
                <a:solidFill>
                  <a:srgbClr val="6600CC"/>
                </a:solidFill>
                <a:cs typeface="Arial" charset="0"/>
              </a:rPr>
              <a:t> = 10;</a:t>
            </a:r>
          </a:p>
          <a:p>
            <a:pPr eaLnBrk="1" hangingPunct="1"/>
            <a:r>
              <a:rPr lang="en-US" sz="2200" dirty="0">
                <a:solidFill>
                  <a:srgbClr val="6600CC"/>
                </a:solidFill>
                <a:cs typeface="Arial" charset="0"/>
              </a:rPr>
              <a:t>   </a:t>
            </a:r>
            <a:r>
              <a:rPr lang="en-US" sz="2200" dirty="0" err="1">
                <a:solidFill>
                  <a:srgbClr val="6600CC"/>
                </a:solidFill>
                <a:cs typeface="Arial" charset="0"/>
              </a:rPr>
              <a:t>r.height</a:t>
            </a:r>
            <a:r>
              <a:rPr lang="en-US" sz="2200" dirty="0">
                <a:solidFill>
                  <a:srgbClr val="6600CC"/>
                </a:solidFill>
                <a:cs typeface="Arial" charset="0"/>
              </a:rPr>
              <a:t> = 20;</a:t>
            </a:r>
          </a:p>
          <a:p>
            <a:pPr eaLnBrk="1" hangingPunct="1"/>
            <a:r>
              <a:rPr lang="en-US" sz="2200" dirty="0">
                <a:solidFill>
                  <a:srgbClr val="6600CC"/>
                </a:solidFill>
                <a:cs typeface="Arial" charset="0"/>
              </a:rPr>
              <a:t>   </a:t>
            </a:r>
            <a:r>
              <a:rPr lang="en-US" sz="2200" dirty="0" err="1">
                <a:solidFill>
                  <a:srgbClr val="6600CC"/>
                </a:solidFill>
                <a:cs typeface="Arial" charset="0"/>
              </a:rPr>
              <a:t>cout</a:t>
            </a:r>
            <a:r>
              <a:rPr lang="en-US" sz="2200" dirty="0">
                <a:solidFill>
                  <a:srgbClr val="6600CC"/>
                </a:solidFill>
                <a:cs typeface="Arial" charset="0"/>
              </a:rPr>
              <a:t> &lt;&lt; </a:t>
            </a:r>
            <a:r>
              <a:rPr lang="en-US" sz="2200" dirty="0" err="1">
                <a:solidFill>
                  <a:srgbClr val="006666"/>
                </a:solidFill>
                <a:cs typeface="Arial" charset="0"/>
              </a:rPr>
              <a:t>r.</a:t>
            </a:r>
            <a:r>
              <a:rPr lang="en-US" sz="2200" dirty="0" err="1">
                <a:solidFill>
                  <a:srgbClr val="6600CC"/>
                </a:solidFill>
                <a:cs typeface="Arial" charset="0"/>
              </a:rPr>
              <a:t>GetArea</a:t>
            </a:r>
            <a:r>
              <a:rPr lang="en-US" sz="2200" dirty="0">
                <a:solidFill>
                  <a:srgbClr val="6600CC"/>
                </a:solidFill>
                <a:cs typeface="Arial" charset="0"/>
              </a:rPr>
              <a:t>();</a:t>
            </a:r>
          </a:p>
        </p:txBody>
      </p:sp>
      <p:sp>
        <p:nvSpPr>
          <p:cNvPr id="77829" name="Text Box 5"/>
          <p:cNvSpPr txBox="1">
            <a:spLocks noChangeArrowheads="1"/>
          </p:cNvSpPr>
          <p:nvPr/>
        </p:nvSpPr>
        <p:spPr bwMode="auto">
          <a:xfrm>
            <a:off x="5804452" y="911225"/>
            <a:ext cx="3110948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800" dirty="0">
                <a:cs typeface="Arial" charset="0"/>
              </a:rPr>
              <a:t>We can add as many </a:t>
            </a:r>
            <a:r>
              <a:rPr lang="en-US" sz="2800" dirty="0" smtClean="0">
                <a:cs typeface="Arial" charset="0"/>
              </a:rPr>
              <a:t>member functions </a:t>
            </a:r>
            <a:r>
              <a:rPr lang="en-US" sz="2800" dirty="0">
                <a:cs typeface="Arial" charset="0"/>
              </a:rPr>
              <a:t>as we like to our class…</a:t>
            </a:r>
          </a:p>
        </p:txBody>
      </p:sp>
      <p:sp>
        <p:nvSpPr>
          <p:cNvPr id="51206" name="Text Box 6"/>
          <p:cNvSpPr txBox="1">
            <a:spLocks noChangeArrowheads="1"/>
          </p:cNvSpPr>
          <p:nvPr/>
        </p:nvSpPr>
        <p:spPr bwMode="auto">
          <a:xfrm>
            <a:off x="846138" y="6473825"/>
            <a:ext cx="2905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800">
                <a:cs typeface="Arial" charset="0"/>
              </a:rPr>
              <a:t> </a:t>
            </a:r>
          </a:p>
        </p:txBody>
      </p:sp>
      <p:sp>
        <p:nvSpPr>
          <p:cNvPr id="77831" name="Rectangle 7"/>
          <p:cNvSpPr>
            <a:spLocks noChangeArrowheads="1"/>
          </p:cNvSpPr>
          <p:nvPr/>
        </p:nvSpPr>
        <p:spPr bwMode="auto">
          <a:xfrm>
            <a:off x="66675" y="3586163"/>
            <a:ext cx="4572000" cy="109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200">
                <a:cs typeface="Arial" charset="0"/>
              </a:rPr>
              <a:t>    int width;</a:t>
            </a:r>
          </a:p>
          <a:p>
            <a:r>
              <a:rPr lang="en-US" sz="2200">
                <a:cs typeface="Arial" charset="0"/>
              </a:rPr>
              <a:t>    int height;</a:t>
            </a:r>
          </a:p>
          <a:p>
            <a:r>
              <a:rPr lang="en-US" sz="2200">
                <a:cs typeface="Arial" charset="0"/>
              </a:rPr>
              <a:t>};</a:t>
            </a:r>
          </a:p>
        </p:txBody>
      </p:sp>
      <p:sp>
        <p:nvSpPr>
          <p:cNvPr id="77832" name="Rectangle 8"/>
          <p:cNvSpPr>
            <a:spLocks noChangeArrowheads="1"/>
          </p:cNvSpPr>
          <p:nvPr/>
        </p:nvSpPr>
        <p:spPr bwMode="auto">
          <a:xfrm>
            <a:off x="381000" y="3488634"/>
            <a:ext cx="5276850" cy="210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200">
                <a:cs typeface="Arial" charset="0"/>
              </a:rPr>
              <a:t>void Initialize(</a:t>
            </a:r>
            <a:r>
              <a:rPr lang="en-US" sz="2200" dirty="0" err="1">
                <a:cs typeface="Arial" charset="0"/>
              </a:rPr>
              <a:t>int</a:t>
            </a:r>
            <a:r>
              <a:rPr lang="en-US" sz="2200" dirty="0">
                <a:cs typeface="Arial" charset="0"/>
              </a:rPr>
              <a:t> </a:t>
            </a:r>
            <a:r>
              <a:rPr lang="en-US" sz="2200" dirty="0" err="1">
                <a:cs typeface="Arial" charset="0"/>
              </a:rPr>
              <a:t>startW</a:t>
            </a:r>
            <a:r>
              <a:rPr lang="en-US" sz="2200" dirty="0">
                <a:cs typeface="Arial" charset="0"/>
              </a:rPr>
              <a:t>, </a:t>
            </a:r>
            <a:r>
              <a:rPr lang="en-US" sz="2200" dirty="0" err="1">
                <a:cs typeface="Arial" charset="0"/>
              </a:rPr>
              <a:t>int</a:t>
            </a:r>
            <a:r>
              <a:rPr lang="en-US" sz="2200" dirty="0">
                <a:cs typeface="Arial" charset="0"/>
              </a:rPr>
              <a:t> </a:t>
            </a:r>
            <a:r>
              <a:rPr lang="en-US" sz="2200" dirty="0" err="1">
                <a:cs typeface="Arial" charset="0"/>
              </a:rPr>
              <a:t>startH</a:t>
            </a:r>
            <a:r>
              <a:rPr lang="en-US" sz="2200" dirty="0">
                <a:cs typeface="Arial" charset="0"/>
              </a:rPr>
              <a:t>)</a:t>
            </a:r>
          </a:p>
          <a:p>
            <a:r>
              <a:rPr lang="en-US" sz="2200" dirty="0">
                <a:cs typeface="Arial" charset="0"/>
              </a:rPr>
              <a:t>{ </a:t>
            </a:r>
          </a:p>
          <a:p>
            <a:r>
              <a:rPr lang="en-US" sz="2200" dirty="0">
                <a:cs typeface="Arial" charset="0"/>
              </a:rPr>
              <a:t>   width = </a:t>
            </a:r>
            <a:r>
              <a:rPr lang="en-US" sz="2200" dirty="0" err="1">
                <a:cs typeface="Arial" charset="0"/>
              </a:rPr>
              <a:t>startW</a:t>
            </a:r>
            <a:r>
              <a:rPr lang="en-US" sz="2200" dirty="0">
                <a:cs typeface="Arial" charset="0"/>
              </a:rPr>
              <a:t>;</a:t>
            </a:r>
          </a:p>
          <a:p>
            <a:r>
              <a:rPr lang="en-US" sz="2200" dirty="0">
                <a:cs typeface="Arial" charset="0"/>
              </a:rPr>
              <a:t>   height = </a:t>
            </a:r>
            <a:r>
              <a:rPr lang="en-US" sz="2200" dirty="0" err="1">
                <a:cs typeface="Arial" charset="0"/>
              </a:rPr>
              <a:t>startH</a:t>
            </a:r>
            <a:r>
              <a:rPr lang="en-US" sz="2200" dirty="0">
                <a:cs typeface="Arial" charset="0"/>
              </a:rPr>
              <a:t>;</a:t>
            </a:r>
          </a:p>
          <a:p>
            <a:r>
              <a:rPr lang="en-US" sz="2200" dirty="0">
                <a:cs typeface="Arial" charset="0"/>
              </a:rPr>
              <a:t>}</a:t>
            </a:r>
            <a:br>
              <a:rPr lang="en-US" sz="2200" dirty="0">
                <a:cs typeface="Arial" charset="0"/>
              </a:rPr>
            </a:br>
            <a:endParaRPr lang="en-US" sz="2200" dirty="0">
              <a:cs typeface="Arial" charset="0"/>
            </a:endParaRPr>
          </a:p>
        </p:txBody>
      </p:sp>
      <p:sp>
        <p:nvSpPr>
          <p:cNvPr id="77833" name="Rectangle 9"/>
          <p:cNvSpPr>
            <a:spLocks noChangeArrowheads="1"/>
          </p:cNvSpPr>
          <p:nvPr/>
        </p:nvSpPr>
        <p:spPr bwMode="auto">
          <a:xfrm>
            <a:off x="6296025" y="5105400"/>
            <a:ext cx="2209800" cy="666750"/>
          </a:xfrm>
          <a:prstGeom prst="rect">
            <a:avLst/>
          </a:prstGeom>
          <a:solidFill>
            <a:srgbClr val="FFFFEB">
              <a:alpha val="94901"/>
            </a:srgbClr>
          </a:solidFill>
          <a:ln w="38100" algn="ctr">
            <a:solidFill>
              <a:srgbClr val="FFFFEB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 sz="2400"/>
          </a:p>
        </p:txBody>
      </p:sp>
      <p:sp>
        <p:nvSpPr>
          <p:cNvPr id="77834" name="Text Box 10"/>
          <p:cNvSpPr txBox="1">
            <a:spLocks noChangeArrowheads="1"/>
          </p:cNvSpPr>
          <p:nvPr/>
        </p:nvSpPr>
        <p:spPr bwMode="auto">
          <a:xfrm>
            <a:off x="6235700" y="5211763"/>
            <a:ext cx="257492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>
                <a:solidFill>
                  <a:srgbClr val="006666"/>
                </a:solidFill>
                <a:cs typeface="Arial" charset="0"/>
              </a:rPr>
              <a:t>r.Initialize(10,20);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08048E-6 L 0.00139 0.2920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78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14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7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7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7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7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9" grpId="0"/>
      <p:bldP spid="77831" grpId="0"/>
      <p:bldP spid="77832" grpId="0"/>
      <p:bldP spid="77833" grpId="0" animBg="1"/>
      <p:bldP spid="7783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84381" y="792163"/>
            <a:ext cx="5441776" cy="5969000"/>
          </a:xfrm>
          <a:prstGeom prst="rect">
            <a:avLst/>
          </a:prstGeom>
          <a:solidFill>
            <a:srgbClr val="FFFFEB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20" name="Text Box 3"/>
          <p:cNvSpPr txBox="1">
            <a:spLocks noChangeArrowheads="1"/>
          </p:cNvSpPr>
          <p:nvPr/>
        </p:nvSpPr>
        <p:spPr bwMode="auto">
          <a:xfrm>
            <a:off x="96838" y="792163"/>
            <a:ext cx="4464050" cy="4739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 dirty="0">
                <a:solidFill>
                  <a:srgbClr val="006666"/>
                </a:solidFill>
                <a:cs typeface="Arial" charset="0"/>
              </a:rPr>
              <a:t>class</a:t>
            </a:r>
            <a:r>
              <a:rPr lang="en-US" sz="2200" dirty="0">
                <a:cs typeface="Arial" charset="0"/>
              </a:rPr>
              <a:t> </a:t>
            </a:r>
            <a:r>
              <a:rPr lang="en-US" sz="2200" dirty="0" err="1">
                <a:cs typeface="Arial" charset="0"/>
              </a:rPr>
              <a:t>Rect</a:t>
            </a:r>
            <a:endParaRPr lang="en-US" sz="2200" dirty="0">
              <a:cs typeface="Arial" charset="0"/>
            </a:endParaRPr>
          </a:p>
          <a:p>
            <a:pPr eaLnBrk="1" hangingPunct="1"/>
            <a:r>
              <a:rPr lang="en-US" sz="2200" dirty="0">
                <a:cs typeface="Arial" charset="0"/>
              </a:rPr>
              <a:t>{</a:t>
            </a:r>
          </a:p>
          <a:p>
            <a:pPr eaLnBrk="1" hangingPunct="1"/>
            <a:endParaRPr lang="en-US" sz="1800" dirty="0">
              <a:cs typeface="Arial" charset="0"/>
            </a:endParaRPr>
          </a:p>
          <a:p>
            <a:pPr eaLnBrk="1" hangingPunct="1"/>
            <a:r>
              <a:rPr lang="en-US" sz="2200" dirty="0">
                <a:cs typeface="Arial" charset="0"/>
              </a:rPr>
              <a:t>    </a:t>
            </a:r>
            <a:r>
              <a:rPr lang="en-US" sz="2200" dirty="0" err="1">
                <a:cs typeface="Arial" charset="0"/>
              </a:rPr>
              <a:t>int</a:t>
            </a:r>
            <a:r>
              <a:rPr lang="en-US" sz="2200" dirty="0">
                <a:cs typeface="Arial" charset="0"/>
              </a:rPr>
              <a:t> </a:t>
            </a:r>
            <a:r>
              <a:rPr lang="en-US" sz="2200" dirty="0" err="1">
                <a:cs typeface="Arial" charset="0"/>
              </a:rPr>
              <a:t>GetArea</a:t>
            </a:r>
            <a:r>
              <a:rPr lang="en-US" sz="2200" dirty="0">
                <a:cs typeface="Arial" charset="0"/>
              </a:rPr>
              <a:t>()</a:t>
            </a:r>
          </a:p>
          <a:p>
            <a:pPr eaLnBrk="1" hangingPunct="1"/>
            <a:r>
              <a:rPr lang="en-US" sz="2200" dirty="0">
                <a:cs typeface="Arial" charset="0"/>
              </a:rPr>
              <a:t>    { </a:t>
            </a:r>
          </a:p>
          <a:p>
            <a:pPr eaLnBrk="1" hangingPunct="1"/>
            <a:r>
              <a:rPr lang="en-US" sz="2200" dirty="0">
                <a:cs typeface="Arial" charset="0"/>
              </a:rPr>
              <a:t>      </a:t>
            </a:r>
            <a:r>
              <a:rPr lang="en-US" sz="2200" dirty="0" err="1">
                <a:cs typeface="Arial" charset="0"/>
              </a:rPr>
              <a:t>int</a:t>
            </a:r>
            <a:r>
              <a:rPr lang="en-US" sz="2200" dirty="0">
                <a:cs typeface="Arial" charset="0"/>
              </a:rPr>
              <a:t> area = width * height;</a:t>
            </a:r>
          </a:p>
          <a:p>
            <a:pPr eaLnBrk="1" hangingPunct="1"/>
            <a:r>
              <a:rPr lang="en-US" sz="2200" dirty="0">
                <a:cs typeface="Arial" charset="0"/>
              </a:rPr>
              <a:t>      return(area);</a:t>
            </a:r>
          </a:p>
          <a:p>
            <a:pPr eaLnBrk="1" hangingPunct="1"/>
            <a:r>
              <a:rPr lang="en-US" sz="2200" dirty="0">
                <a:cs typeface="Arial" charset="0"/>
              </a:rPr>
              <a:t>    }</a:t>
            </a:r>
            <a:br>
              <a:rPr lang="en-US" sz="2200" dirty="0">
                <a:cs typeface="Arial" charset="0"/>
              </a:rPr>
            </a:br>
            <a:endParaRPr lang="en-US" sz="2200" dirty="0">
              <a:cs typeface="Arial" charset="0"/>
            </a:endParaRPr>
          </a:p>
          <a:p>
            <a:pPr eaLnBrk="1" hangingPunct="1"/>
            <a:endParaRPr lang="en-US" sz="2200" dirty="0">
              <a:cs typeface="Arial" charset="0"/>
            </a:endParaRPr>
          </a:p>
          <a:p>
            <a:pPr eaLnBrk="1" hangingPunct="1"/>
            <a:endParaRPr lang="en-US" sz="2200" dirty="0">
              <a:cs typeface="Arial" charset="0"/>
            </a:endParaRPr>
          </a:p>
          <a:p>
            <a:pPr eaLnBrk="1" hangingPunct="1"/>
            <a:endParaRPr lang="en-US" sz="2200" dirty="0">
              <a:cs typeface="Arial" charset="0"/>
            </a:endParaRPr>
          </a:p>
          <a:p>
            <a:pPr eaLnBrk="1" hangingPunct="1"/>
            <a:endParaRPr lang="en-US" sz="2200" dirty="0">
              <a:cs typeface="Arial" charset="0"/>
            </a:endParaRPr>
          </a:p>
          <a:p>
            <a:pPr eaLnBrk="1" hangingPunct="1"/>
            <a:endParaRPr lang="en-US" sz="1000" dirty="0">
              <a:cs typeface="Arial" charset="0"/>
            </a:endParaRPr>
          </a:p>
          <a:p>
            <a:pPr eaLnBrk="1" hangingPunct="1"/>
            <a:endParaRPr lang="en-US" sz="1000" dirty="0">
              <a:cs typeface="Arial" charset="0"/>
            </a:endParaRPr>
          </a:p>
        </p:txBody>
      </p:sp>
      <p:sp>
        <p:nvSpPr>
          <p:cNvPr id="52226" name="Text Box 2"/>
          <p:cNvSpPr txBox="1">
            <a:spLocks noChangeArrowheads="1"/>
          </p:cNvSpPr>
          <p:nvPr/>
        </p:nvSpPr>
        <p:spPr bwMode="auto">
          <a:xfrm>
            <a:off x="5956300" y="4727575"/>
            <a:ext cx="3105150" cy="2052638"/>
          </a:xfrm>
          <a:prstGeom prst="rect">
            <a:avLst/>
          </a:prstGeom>
          <a:solidFill>
            <a:srgbClr val="FFFFEB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 err="1">
                <a:cs typeface="Arial" charset="0"/>
              </a:rPr>
              <a:t>int</a:t>
            </a:r>
            <a:r>
              <a:rPr lang="en-US" sz="1800" dirty="0">
                <a:cs typeface="Arial" charset="0"/>
              </a:rPr>
              <a:t> main(void)</a:t>
            </a:r>
          </a:p>
          <a:p>
            <a:pPr eaLnBrk="1" hangingPunct="1"/>
            <a:r>
              <a:rPr lang="en-US" sz="1800" dirty="0">
                <a:cs typeface="Arial" charset="0"/>
              </a:rPr>
              <a:t>{</a:t>
            </a:r>
          </a:p>
          <a:p>
            <a:pPr eaLnBrk="1" hangingPunct="1"/>
            <a:r>
              <a:rPr lang="en-US" sz="1800" dirty="0">
                <a:cs typeface="Arial" charset="0"/>
              </a:rPr>
              <a:t>   </a:t>
            </a:r>
            <a:r>
              <a:rPr lang="en-US" sz="1800" dirty="0" err="1">
                <a:cs typeface="Arial" charset="0"/>
              </a:rPr>
              <a:t>Rect</a:t>
            </a:r>
            <a:r>
              <a:rPr lang="en-US" sz="1800" dirty="0">
                <a:cs typeface="Arial" charset="0"/>
              </a:rPr>
              <a:t> r;</a:t>
            </a:r>
          </a:p>
          <a:p>
            <a:pPr eaLnBrk="1" hangingPunct="1"/>
            <a:r>
              <a:rPr lang="en-US" sz="1800" dirty="0">
                <a:cs typeface="Arial" charset="0"/>
              </a:rPr>
              <a:t>   </a:t>
            </a:r>
          </a:p>
          <a:p>
            <a:pPr eaLnBrk="1" hangingPunct="1"/>
            <a:r>
              <a:rPr lang="en-US" sz="1800" dirty="0">
                <a:cs typeface="Arial" charset="0"/>
              </a:rPr>
              <a:t>   </a:t>
            </a:r>
            <a:r>
              <a:rPr lang="en-US" sz="1800" dirty="0" err="1">
                <a:cs typeface="Arial" charset="0"/>
              </a:rPr>
              <a:t>r.</a:t>
            </a:r>
            <a:r>
              <a:rPr lang="en-US" sz="1800" dirty="0" err="1">
                <a:solidFill>
                  <a:srgbClr val="6600CC"/>
                </a:solidFill>
                <a:cs typeface="Arial" charset="0"/>
              </a:rPr>
              <a:t>Initialize</a:t>
            </a:r>
            <a:r>
              <a:rPr lang="en-US" sz="1800" dirty="0">
                <a:cs typeface="Arial" charset="0"/>
              </a:rPr>
              <a:t>(10,7);</a:t>
            </a:r>
          </a:p>
          <a:p>
            <a:pPr eaLnBrk="1" hangingPunct="1"/>
            <a:r>
              <a:rPr lang="en-US" sz="1800" dirty="0">
                <a:cs typeface="Arial" charset="0"/>
              </a:rPr>
              <a:t>   </a:t>
            </a:r>
            <a:r>
              <a:rPr lang="en-US" sz="1800" dirty="0" err="1">
                <a:cs typeface="Arial" charset="0"/>
              </a:rPr>
              <a:t>cout</a:t>
            </a:r>
            <a:r>
              <a:rPr lang="en-US" sz="1800" dirty="0">
                <a:cs typeface="Arial" charset="0"/>
              </a:rPr>
              <a:t> &lt;&lt; </a:t>
            </a:r>
            <a:r>
              <a:rPr lang="en-US" sz="1800" dirty="0" err="1">
                <a:cs typeface="Arial" charset="0"/>
              </a:rPr>
              <a:t>r.</a:t>
            </a:r>
            <a:r>
              <a:rPr lang="en-US" sz="1800" dirty="0" err="1">
                <a:solidFill>
                  <a:srgbClr val="6600CC"/>
                </a:solidFill>
                <a:cs typeface="Arial" charset="0"/>
              </a:rPr>
              <a:t>GetArea</a:t>
            </a:r>
            <a:r>
              <a:rPr lang="en-US" sz="1800" dirty="0">
                <a:cs typeface="Arial" charset="0"/>
              </a:rPr>
              <a:t>();</a:t>
            </a:r>
          </a:p>
          <a:p>
            <a:pPr eaLnBrk="1" hangingPunct="1"/>
            <a:r>
              <a:rPr lang="en-US" sz="1800" dirty="0">
                <a:cs typeface="Arial" charset="0"/>
              </a:rPr>
              <a:t> 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title"/>
          </p:nvPr>
        </p:nvSpPr>
        <p:spPr>
          <a:xfrm>
            <a:off x="-685800" y="-22860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smtClean="0"/>
              <a:t>Public vs. Private</a:t>
            </a:r>
          </a:p>
        </p:txBody>
      </p:sp>
      <p:sp>
        <p:nvSpPr>
          <p:cNvPr id="79877" name="Text Box 5"/>
          <p:cNvSpPr txBox="1">
            <a:spLocks noChangeArrowheads="1"/>
          </p:cNvSpPr>
          <p:nvPr/>
        </p:nvSpPr>
        <p:spPr bwMode="auto">
          <a:xfrm>
            <a:off x="5895974" y="704850"/>
            <a:ext cx="309562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>
                <a:cs typeface="Arial" charset="0"/>
              </a:rPr>
              <a:t>Oh, and there’re two more things we have to add to make </a:t>
            </a:r>
            <a:r>
              <a:rPr lang="en-US">
                <a:cs typeface="Arial" charset="0"/>
              </a:rPr>
              <a:t>our </a:t>
            </a:r>
            <a:r>
              <a:rPr lang="en-US" smtClean="0">
                <a:cs typeface="Arial" charset="0"/>
              </a:rPr>
              <a:t>syntax </a:t>
            </a:r>
            <a:r>
              <a:rPr lang="en-US" smtClean="0">
                <a:solidFill>
                  <a:srgbClr val="FF0000"/>
                </a:solidFill>
                <a:cs typeface="Arial" charset="0"/>
              </a:rPr>
              <a:t>correct</a:t>
            </a:r>
            <a:r>
              <a:rPr lang="en-US" dirty="0">
                <a:cs typeface="Arial" charset="0"/>
              </a:rPr>
              <a:t>…</a:t>
            </a:r>
          </a:p>
        </p:txBody>
      </p:sp>
      <p:sp>
        <p:nvSpPr>
          <p:cNvPr id="52230" name="Text Box 6"/>
          <p:cNvSpPr txBox="1">
            <a:spLocks noChangeArrowheads="1"/>
          </p:cNvSpPr>
          <p:nvPr/>
        </p:nvSpPr>
        <p:spPr bwMode="auto">
          <a:xfrm>
            <a:off x="846138" y="6473825"/>
            <a:ext cx="2905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800">
                <a:cs typeface="Arial" charset="0"/>
              </a:rPr>
              <a:t> </a:t>
            </a:r>
          </a:p>
        </p:txBody>
      </p:sp>
      <p:sp>
        <p:nvSpPr>
          <p:cNvPr id="52231" name="Rectangle 7"/>
          <p:cNvSpPr>
            <a:spLocks noChangeArrowheads="1"/>
          </p:cNvSpPr>
          <p:nvPr/>
        </p:nvSpPr>
        <p:spPr bwMode="auto">
          <a:xfrm>
            <a:off x="96492" y="5582478"/>
            <a:ext cx="4572000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200">
                <a:cs typeface="Arial" charset="0"/>
              </a:rPr>
              <a:t>    </a:t>
            </a:r>
            <a:r>
              <a:rPr lang="en-US" sz="2200" dirty="0" err="1">
                <a:cs typeface="Arial" charset="0"/>
              </a:rPr>
              <a:t>int</a:t>
            </a:r>
            <a:r>
              <a:rPr lang="en-US" sz="2200" dirty="0">
                <a:cs typeface="Arial" charset="0"/>
              </a:rPr>
              <a:t> width;</a:t>
            </a:r>
          </a:p>
          <a:p>
            <a:r>
              <a:rPr lang="en-US" sz="2200" dirty="0">
                <a:cs typeface="Arial" charset="0"/>
              </a:rPr>
              <a:t>    </a:t>
            </a:r>
            <a:r>
              <a:rPr lang="en-US" sz="2200" dirty="0" err="1">
                <a:cs typeface="Arial" charset="0"/>
              </a:rPr>
              <a:t>int</a:t>
            </a:r>
            <a:r>
              <a:rPr lang="en-US" sz="2200" dirty="0">
                <a:cs typeface="Arial" charset="0"/>
              </a:rPr>
              <a:t> height;</a:t>
            </a:r>
          </a:p>
          <a:p>
            <a:r>
              <a:rPr lang="en-US" sz="2200" dirty="0">
                <a:cs typeface="Arial" charset="0"/>
              </a:rPr>
              <a:t>};</a:t>
            </a:r>
          </a:p>
        </p:txBody>
      </p:sp>
      <p:sp>
        <p:nvSpPr>
          <p:cNvPr id="79881" name="Text Box 9"/>
          <p:cNvSpPr txBox="1">
            <a:spLocks noChangeArrowheads="1"/>
          </p:cNvSpPr>
          <p:nvPr/>
        </p:nvSpPr>
        <p:spPr bwMode="auto">
          <a:xfrm>
            <a:off x="123825" y="1347374"/>
            <a:ext cx="1104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rgbClr val="FF3300"/>
                </a:solidFill>
                <a:cs typeface="Arial" charset="0"/>
              </a:rPr>
              <a:t>public:</a:t>
            </a:r>
          </a:p>
        </p:txBody>
      </p:sp>
      <p:sp>
        <p:nvSpPr>
          <p:cNvPr id="79888" name="Text Box 16"/>
          <p:cNvSpPr txBox="1">
            <a:spLocks noChangeArrowheads="1"/>
          </p:cNvSpPr>
          <p:nvPr/>
        </p:nvSpPr>
        <p:spPr bwMode="auto">
          <a:xfrm>
            <a:off x="122583" y="5147435"/>
            <a:ext cx="1282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rgbClr val="FF3300"/>
                </a:solidFill>
                <a:cs typeface="Arial" charset="0"/>
              </a:rPr>
              <a:t>private:</a:t>
            </a:r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381000" y="3488634"/>
            <a:ext cx="5276850" cy="210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200" dirty="0">
                <a:cs typeface="Arial" charset="0"/>
              </a:rPr>
              <a:t>void Initialize(</a:t>
            </a:r>
            <a:r>
              <a:rPr lang="en-US" sz="2200" dirty="0" err="1">
                <a:cs typeface="Arial" charset="0"/>
              </a:rPr>
              <a:t>int</a:t>
            </a:r>
            <a:r>
              <a:rPr lang="en-US" sz="2200" dirty="0">
                <a:cs typeface="Arial" charset="0"/>
              </a:rPr>
              <a:t> </a:t>
            </a:r>
            <a:r>
              <a:rPr lang="en-US" sz="2200" dirty="0" err="1">
                <a:cs typeface="Arial" charset="0"/>
              </a:rPr>
              <a:t>startW</a:t>
            </a:r>
            <a:r>
              <a:rPr lang="en-US" sz="2200" dirty="0">
                <a:cs typeface="Arial" charset="0"/>
              </a:rPr>
              <a:t>, </a:t>
            </a:r>
            <a:r>
              <a:rPr lang="en-US" sz="2200" dirty="0" err="1">
                <a:cs typeface="Arial" charset="0"/>
              </a:rPr>
              <a:t>int</a:t>
            </a:r>
            <a:r>
              <a:rPr lang="en-US" sz="2200" dirty="0">
                <a:cs typeface="Arial" charset="0"/>
              </a:rPr>
              <a:t> </a:t>
            </a:r>
            <a:r>
              <a:rPr lang="en-US" sz="2200" dirty="0" err="1">
                <a:cs typeface="Arial" charset="0"/>
              </a:rPr>
              <a:t>startH</a:t>
            </a:r>
            <a:r>
              <a:rPr lang="en-US" sz="2200" dirty="0">
                <a:cs typeface="Arial" charset="0"/>
              </a:rPr>
              <a:t>)</a:t>
            </a:r>
          </a:p>
          <a:p>
            <a:r>
              <a:rPr lang="en-US" sz="2200" dirty="0">
                <a:cs typeface="Arial" charset="0"/>
              </a:rPr>
              <a:t>{ </a:t>
            </a:r>
          </a:p>
          <a:p>
            <a:r>
              <a:rPr lang="en-US" sz="2200" dirty="0">
                <a:cs typeface="Arial" charset="0"/>
              </a:rPr>
              <a:t>   width = </a:t>
            </a:r>
            <a:r>
              <a:rPr lang="en-US" sz="2200" dirty="0" err="1">
                <a:cs typeface="Arial" charset="0"/>
              </a:rPr>
              <a:t>startW</a:t>
            </a:r>
            <a:r>
              <a:rPr lang="en-US" sz="2200" dirty="0">
                <a:cs typeface="Arial" charset="0"/>
              </a:rPr>
              <a:t>;</a:t>
            </a:r>
          </a:p>
          <a:p>
            <a:r>
              <a:rPr lang="en-US" sz="2200" dirty="0">
                <a:cs typeface="Arial" charset="0"/>
              </a:rPr>
              <a:t>   height = </a:t>
            </a:r>
            <a:r>
              <a:rPr lang="en-US" sz="2200" dirty="0" err="1">
                <a:cs typeface="Arial" charset="0"/>
              </a:rPr>
              <a:t>startH</a:t>
            </a:r>
            <a:r>
              <a:rPr lang="en-US" sz="2200" dirty="0">
                <a:cs typeface="Arial" charset="0"/>
              </a:rPr>
              <a:t>;</a:t>
            </a:r>
          </a:p>
          <a:p>
            <a:r>
              <a:rPr lang="en-US" sz="2200" dirty="0">
                <a:cs typeface="Arial" charset="0"/>
              </a:rPr>
              <a:t>}</a:t>
            </a:r>
            <a:br>
              <a:rPr lang="en-US" sz="2200" dirty="0">
                <a:cs typeface="Arial" charset="0"/>
              </a:rPr>
            </a:br>
            <a:endParaRPr lang="en-US" sz="2200" dirty="0">
              <a:cs typeface="Arial" charset="0"/>
            </a:endParaRPr>
          </a:p>
        </p:txBody>
      </p:sp>
      <p:sp>
        <p:nvSpPr>
          <p:cNvPr id="22" name="Rounded Rectangular Callout 21"/>
          <p:cNvSpPr/>
          <p:nvPr/>
        </p:nvSpPr>
        <p:spPr>
          <a:xfrm>
            <a:off x="4094439" y="50130"/>
            <a:ext cx="3866804" cy="1820050"/>
          </a:xfrm>
          <a:prstGeom prst="wedgeRoundRectCallout">
            <a:avLst>
              <a:gd name="adj1" fmla="val -125502"/>
              <a:gd name="adj2" fmla="val 34382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dirty="0" smtClean="0">
                <a:solidFill>
                  <a:srgbClr val="FF0000"/>
                </a:solidFill>
              </a:rPr>
              <a:t>public</a:t>
            </a:r>
            <a:r>
              <a:rPr lang="en-US" dirty="0" smtClean="0">
                <a:solidFill>
                  <a:schemeClr val="tx1"/>
                </a:solidFill>
              </a:rPr>
              <a:t> keyword tells C++ what part of your class you want to expose publicly…</a:t>
            </a:r>
            <a:br>
              <a:rPr lang="en-US" dirty="0" smtClean="0">
                <a:solidFill>
                  <a:schemeClr val="tx1"/>
                </a:solidFill>
              </a:rPr>
            </a:br>
            <a:endParaRPr lang="en-US" sz="1200" dirty="0" smtClean="0">
              <a:solidFill>
                <a:schemeClr val="tx1"/>
              </a:solidFill>
            </a:endParaRPr>
          </a:p>
          <a:p>
            <a:pPr algn="ctr" eaLnBrk="1" hangingPunct="1"/>
            <a:r>
              <a:rPr lang="en-US" dirty="0" smtClean="0">
                <a:solidFill>
                  <a:schemeClr val="tx1"/>
                </a:solidFill>
              </a:rPr>
              <a:t>This is how you </a:t>
            </a:r>
            <a:r>
              <a:rPr lang="en-US" dirty="0" smtClean="0">
                <a:solidFill>
                  <a:srgbClr val="FF0000"/>
                </a:solidFill>
              </a:rPr>
              <a:t>“interface” </a:t>
            </a:r>
            <a:r>
              <a:rPr lang="en-US" dirty="0" smtClean="0">
                <a:solidFill>
                  <a:schemeClr val="tx1"/>
                </a:solidFill>
              </a:rPr>
              <a:t>with it!</a:t>
            </a:r>
          </a:p>
        </p:txBody>
      </p:sp>
      <p:sp>
        <p:nvSpPr>
          <p:cNvPr id="23" name="Rounded Rectangular Callout 22"/>
          <p:cNvSpPr/>
          <p:nvPr/>
        </p:nvSpPr>
        <p:spPr>
          <a:xfrm>
            <a:off x="4823309" y="1870180"/>
            <a:ext cx="3866804" cy="1564411"/>
          </a:xfrm>
          <a:prstGeom prst="wedgeRoundRectCallout">
            <a:avLst>
              <a:gd name="adj1" fmla="val -113935"/>
              <a:gd name="adj2" fmla="val -45359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dirty="0" smtClean="0">
                <a:solidFill>
                  <a:schemeClr val="tx1"/>
                </a:solidFill>
              </a:rPr>
              <a:t>Since </a:t>
            </a:r>
            <a:r>
              <a:rPr lang="en-US" dirty="0" err="1" smtClean="0">
                <a:solidFill>
                  <a:srgbClr val="FF0000"/>
                </a:solidFill>
              </a:rPr>
              <a:t>GetArea</a:t>
            </a:r>
            <a:r>
              <a:rPr lang="en-US" dirty="0" smtClean="0">
                <a:solidFill>
                  <a:srgbClr val="FF0000"/>
                </a:solidFill>
              </a:rPr>
              <a:t>() </a:t>
            </a:r>
            <a:r>
              <a:rPr lang="en-US" dirty="0" smtClean="0">
                <a:solidFill>
                  <a:schemeClr val="tx1"/>
                </a:solidFill>
              </a:rPr>
              <a:t>is in the public section, it can be used by all parts of your program.</a:t>
            </a:r>
          </a:p>
        </p:txBody>
      </p:sp>
      <p:sp>
        <p:nvSpPr>
          <p:cNvPr id="24" name="Rounded Rectangular Callout 23"/>
          <p:cNvSpPr/>
          <p:nvPr/>
        </p:nvSpPr>
        <p:spPr>
          <a:xfrm>
            <a:off x="1405283" y="4775063"/>
            <a:ext cx="3866804" cy="1564411"/>
          </a:xfrm>
          <a:prstGeom prst="wedgeRoundRectCallout">
            <a:avLst>
              <a:gd name="adj1" fmla="val 76273"/>
              <a:gd name="adj2" fmla="val 42952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dirty="0" smtClean="0">
                <a:solidFill>
                  <a:schemeClr val="tx1"/>
                </a:solidFill>
              </a:rPr>
              <a:t>And here we see our main() function using the </a:t>
            </a:r>
            <a:r>
              <a:rPr lang="en-US" dirty="0" err="1" smtClean="0">
                <a:solidFill>
                  <a:srgbClr val="FF0000"/>
                </a:solidFill>
              </a:rPr>
              <a:t>GetArea</a:t>
            </a:r>
            <a:r>
              <a:rPr lang="en-US" dirty="0" smtClean="0">
                <a:solidFill>
                  <a:srgbClr val="FF0000"/>
                </a:solidFill>
              </a:rPr>
              <a:t>() </a:t>
            </a:r>
            <a:r>
              <a:rPr lang="en-US" dirty="0" smtClean="0">
                <a:solidFill>
                  <a:schemeClr val="tx1"/>
                </a:solidFill>
              </a:rPr>
              <a:t>function!</a:t>
            </a:r>
          </a:p>
        </p:txBody>
      </p:sp>
      <p:sp>
        <p:nvSpPr>
          <p:cNvPr id="25" name="Rounded Rectangular Callout 24"/>
          <p:cNvSpPr/>
          <p:nvPr/>
        </p:nvSpPr>
        <p:spPr>
          <a:xfrm>
            <a:off x="4896196" y="1614541"/>
            <a:ext cx="3866804" cy="1564411"/>
          </a:xfrm>
          <a:prstGeom prst="wedgeRoundRectCallout">
            <a:avLst>
              <a:gd name="adj1" fmla="val -123959"/>
              <a:gd name="adj2" fmla="val 75989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dirty="0" smtClean="0">
                <a:solidFill>
                  <a:schemeClr val="tx1"/>
                </a:solidFill>
              </a:rPr>
              <a:t>Similarly, since </a:t>
            </a:r>
            <a:r>
              <a:rPr lang="en-US" dirty="0" smtClean="0">
                <a:solidFill>
                  <a:srgbClr val="FF0000"/>
                </a:solidFill>
              </a:rPr>
              <a:t>Initialize() </a:t>
            </a:r>
            <a:r>
              <a:rPr lang="en-US" dirty="0" smtClean="0">
                <a:solidFill>
                  <a:schemeClr val="tx1"/>
                </a:solidFill>
              </a:rPr>
              <a:t>is in the public section, it can be used by all parts of your program.</a:t>
            </a:r>
          </a:p>
        </p:txBody>
      </p:sp>
      <p:sp>
        <p:nvSpPr>
          <p:cNvPr id="26" name="Rounded Rectangular Callout 25"/>
          <p:cNvSpPr/>
          <p:nvPr/>
        </p:nvSpPr>
        <p:spPr>
          <a:xfrm>
            <a:off x="5364853" y="3488634"/>
            <a:ext cx="3033712" cy="1564411"/>
          </a:xfrm>
          <a:prstGeom prst="wedgeRoundRectCallout">
            <a:avLst>
              <a:gd name="adj1" fmla="val -10219"/>
              <a:gd name="adj2" fmla="val 101402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dirty="0" smtClean="0">
                <a:solidFill>
                  <a:schemeClr val="tx1"/>
                </a:solidFill>
              </a:rPr>
              <a:t>And here we see our main() function using the </a:t>
            </a:r>
            <a:r>
              <a:rPr lang="en-US" dirty="0" smtClean="0">
                <a:solidFill>
                  <a:srgbClr val="FF0000"/>
                </a:solidFill>
              </a:rPr>
              <a:t>Initialize() </a:t>
            </a:r>
            <a:r>
              <a:rPr lang="en-US" dirty="0" smtClean="0">
                <a:solidFill>
                  <a:schemeClr val="tx1"/>
                </a:solidFill>
              </a:rPr>
              <a:t>function!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98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98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98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98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7" grpId="0"/>
      <p:bldP spid="79877" grpId="1"/>
      <p:bldP spid="79881" grpId="0"/>
      <p:bldP spid="79888" grpId="0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84381" y="792163"/>
            <a:ext cx="5441776" cy="5969000"/>
          </a:xfrm>
          <a:prstGeom prst="rect">
            <a:avLst/>
          </a:prstGeom>
          <a:solidFill>
            <a:srgbClr val="FFFFEB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20" name="Text Box 3"/>
          <p:cNvSpPr txBox="1">
            <a:spLocks noChangeArrowheads="1"/>
          </p:cNvSpPr>
          <p:nvPr/>
        </p:nvSpPr>
        <p:spPr bwMode="auto">
          <a:xfrm>
            <a:off x="96838" y="792163"/>
            <a:ext cx="4464050" cy="4739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 dirty="0">
                <a:solidFill>
                  <a:srgbClr val="006666"/>
                </a:solidFill>
                <a:cs typeface="Arial" charset="0"/>
              </a:rPr>
              <a:t>class</a:t>
            </a:r>
            <a:r>
              <a:rPr lang="en-US" sz="2200" dirty="0">
                <a:cs typeface="Arial" charset="0"/>
              </a:rPr>
              <a:t> </a:t>
            </a:r>
            <a:r>
              <a:rPr lang="en-US" sz="2200" dirty="0" err="1">
                <a:cs typeface="Arial" charset="0"/>
              </a:rPr>
              <a:t>Rect</a:t>
            </a:r>
            <a:endParaRPr lang="en-US" sz="2200" dirty="0">
              <a:cs typeface="Arial" charset="0"/>
            </a:endParaRPr>
          </a:p>
          <a:p>
            <a:pPr eaLnBrk="1" hangingPunct="1"/>
            <a:r>
              <a:rPr lang="en-US" sz="2200" dirty="0">
                <a:cs typeface="Arial" charset="0"/>
              </a:rPr>
              <a:t>{</a:t>
            </a:r>
          </a:p>
          <a:p>
            <a:pPr eaLnBrk="1" hangingPunct="1"/>
            <a:endParaRPr lang="en-US" sz="1800" dirty="0">
              <a:cs typeface="Arial" charset="0"/>
            </a:endParaRPr>
          </a:p>
          <a:p>
            <a:pPr eaLnBrk="1" hangingPunct="1"/>
            <a:r>
              <a:rPr lang="en-US" sz="2200" dirty="0">
                <a:cs typeface="Arial" charset="0"/>
              </a:rPr>
              <a:t>    </a:t>
            </a:r>
            <a:r>
              <a:rPr lang="en-US" sz="2200" dirty="0" err="1">
                <a:cs typeface="Arial" charset="0"/>
              </a:rPr>
              <a:t>int</a:t>
            </a:r>
            <a:r>
              <a:rPr lang="en-US" sz="2200" dirty="0">
                <a:cs typeface="Arial" charset="0"/>
              </a:rPr>
              <a:t> </a:t>
            </a:r>
            <a:r>
              <a:rPr lang="en-US" sz="2200" dirty="0" err="1">
                <a:cs typeface="Arial" charset="0"/>
              </a:rPr>
              <a:t>GetArea</a:t>
            </a:r>
            <a:r>
              <a:rPr lang="en-US" sz="2200" dirty="0">
                <a:cs typeface="Arial" charset="0"/>
              </a:rPr>
              <a:t>()</a:t>
            </a:r>
          </a:p>
          <a:p>
            <a:pPr eaLnBrk="1" hangingPunct="1"/>
            <a:r>
              <a:rPr lang="en-US" sz="2200" dirty="0">
                <a:cs typeface="Arial" charset="0"/>
              </a:rPr>
              <a:t>    { </a:t>
            </a:r>
          </a:p>
          <a:p>
            <a:pPr eaLnBrk="1" hangingPunct="1"/>
            <a:r>
              <a:rPr lang="en-US" sz="2200" dirty="0">
                <a:cs typeface="Arial" charset="0"/>
              </a:rPr>
              <a:t>      </a:t>
            </a:r>
            <a:r>
              <a:rPr lang="en-US" sz="2200" dirty="0" err="1">
                <a:cs typeface="Arial" charset="0"/>
              </a:rPr>
              <a:t>int</a:t>
            </a:r>
            <a:r>
              <a:rPr lang="en-US" sz="2200" dirty="0">
                <a:cs typeface="Arial" charset="0"/>
              </a:rPr>
              <a:t> area = width * height;</a:t>
            </a:r>
          </a:p>
          <a:p>
            <a:pPr eaLnBrk="1" hangingPunct="1"/>
            <a:r>
              <a:rPr lang="en-US" sz="2200" dirty="0">
                <a:cs typeface="Arial" charset="0"/>
              </a:rPr>
              <a:t>      return(area);</a:t>
            </a:r>
          </a:p>
          <a:p>
            <a:pPr eaLnBrk="1" hangingPunct="1"/>
            <a:r>
              <a:rPr lang="en-US" sz="2200" dirty="0">
                <a:cs typeface="Arial" charset="0"/>
              </a:rPr>
              <a:t>    }</a:t>
            </a:r>
            <a:br>
              <a:rPr lang="en-US" sz="2200" dirty="0">
                <a:cs typeface="Arial" charset="0"/>
              </a:rPr>
            </a:br>
            <a:endParaRPr lang="en-US" sz="2200" dirty="0">
              <a:cs typeface="Arial" charset="0"/>
            </a:endParaRPr>
          </a:p>
          <a:p>
            <a:pPr eaLnBrk="1" hangingPunct="1"/>
            <a:endParaRPr lang="en-US" sz="2200" dirty="0">
              <a:cs typeface="Arial" charset="0"/>
            </a:endParaRPr>
          </a:p>
          <a:p>
            <a:pPr eaLnBrk="1" hangingPunct="1"/>
            <a:endParaRPr lang="en-US" sz="2200" dirty="0">
              <a:cs typeface="Arial" charset="0"/>
            </a:endParaRPr>
          </a:p>
          <a:p>
            <a:pPr eaLnBrk="1" hangingPunct="1"/>
            <a:endParaRPr lang="en-US" sz="2200" dirty="0">
              <a:cs typeface="Arial" charset="0"/>
            </a:endParaRPr>
          </a:p>
          <a:p>
            <a:pPr eaLnBrk="1" hangingPunct="1"/>
            <a:endParaRPr lang="en-US" sz="2200" dirty="0">
              <a:cs typeface="Arial" charset="0"/>
            </a:endParaRPr>
          </a:p>
          <a:p>
            <a:pPr eaLnBrk="1" hangingPunct="1"/>
            <a:endParaRPr lang="en-US" sz="1000" dirty="0">
              <a:cs typeface="Arial" charset="0"/>
            </a:endParaRPr>
          </a:p>
          <a:p>
            <a:pPr eaLnBrk="1" hangingPunct="1"/>
            <a:endParaRPr lang="en-US" sz="1000" dirty="0">
              <a:cs typeface="Arial" charset="0"/>
            </a:endParaRPr>
          </a:p>
        </p:txBody>
      </p:sp>
      <p:sp>
        <p:nvSpPr>
          <p:cNvPr id="52226" name="Text Box 2"/>
          <p:cNvSpPr txBox="1">
            <a:spLocks noChangeArrowheads="1"/>
          </p:cNvSpPr>
          <p:nvPr/>
        </p:nvSpPr>
        <p:spPr bwMode="auto">
          <a:xfrm>
            <a:off x="5956300" y="4727575"/>
            <a:ext cx="3105150" cy="2052638"/>
          </a:xfrm>
          <a:prstGeom prst="rect">
            <a:avLst/>
          </a:prstGeom>
          <a:solidFill>
            <a:srgbClr val="FFFFEB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 err="1">
                <a:cs typeface="Arial" charset="0"/>
              </a:rPr>
              <a:t>int</a:t>
            </a:r>
            <a:r>
              <a:rPr lang="en-US" sz="1800" dirty="0">
                <a:cs typeface="Arial" charset="0"/>
              </a:rPr>
              <a:t> main(void)</a:t>
            </a:r>
          </a:p>
          <a:p>
            <a:pPr eaLnBrk="1" hangingPunct="1"/>
            <a:r>
              <a:rPr lang="en-US" sz="1800" dirty="0">
                <a:cs typeface="Arial" charset="0"/>
              </a:rPr>
              <a:t>{</a:t>
            </a:r>
          </a:p>
          <a:p>
            <a:pPr eaLnBrk="1" hangingPunct="1"/>
            <a:r>
              <a:rPr lang="en-US" sz="1800" dirty="0">
                <a:cs typeface="Arial" charset="0"/>
              </a:rPr>
              <a:t>   </a:t>
            </a:r>
            <a:r>
              <a:rPr lang="en-US" sz="1800" dirty="0" err="1">
                <a:cs typeface="Arial" charset="0"/>
              </a:rPr>
              <a:t>Rect</a:t>
            </a:r>
            <a:r>
              <a:rPr lang="en-US" sz="1800" dirty="0">
                <a:cs typeface="Arial" charset="0"/>
              </a:rPr>
              <a:t> r;</a:t>
            </a:r>
          </a:p>
          <a:p>
            <a:pPr eaLnBrk="1" hangingPunct="1"/>
            <a:r>
              <a:rPr lang="en-US" sz="1800" dirty="0">
                <a:cs typeface="Arial" charset="0"/>
              </a:rPr>
              <a:t>   </a:t>
            </a:r>
          </a:p>
          <a:p>
            <a:pPr eaLnBrk="1" hangingPunct="1"/>
            <a:r>
              <a:rPr lang="en-US" sz="1800" dirty="0">
                <a:cs typeface="Arial" charset="0"/>
              </a:rPr>
              <a:t>   </a:t>
            </a:r>
            <a:r>
              <a:rPr lang="en-US" sz="1800" dirty="0" err="1">
                <a:cs typeface="Arial" charset="0"/>
              </a:rPr>
              <a:t>r.</a:t>
            </a:r>
            <a:r>
              <a:rPr lang="en-US" sz="1800" dirty="0" err="1">
                <a:solidFill>
                  <a:srgbClr val="6600CC"/>
                </a:solidFill>
                <a:cs typeface="Arial" charset="0"/>
              </a:rPr>
              <a:t>Initialize</a:t>
            </a:r>
            <a:r>
              <a:rPr lang="en-US" sz="1800" dirty="0">
                <a:cs typeface="Arial" charset="0"/>
              </a:rPr>
              <a:t>(10,7);</a:t>
            </a:r>
          </a:p>
          <a:p>
            <a:pPr eaLnBrk="1" hangingPunct="1"/>
            <a:r>
              <a:rPr lang="en-US" sz="1800" dirty="0">
                <a:cs typeface="Arial" charset="0"/>
              </a:rPr>
              <a:t>   </a:t>
            </a:r>
            <a:r>
              <a:rPr lang="en-US" sz="1800" dirty="0" err="1">
                <a:cs typeface="Arial" charset="0"/>
              </a:rPr>
              <a:t>cout</a:t>
            </a:r>
            <a:r>
              <a:rPr lang="en-US" sz="1800" dirty="0">
                <a:cs typeface="Arial" charset="0"/>
              </a:rPr>
              <a:t> &lt;&lt; </a:t>
            </a:r>
            <a:r>
              <a:rPr lang="en-US" sz="1800" dirty="0" err="1">
                <a:cs typeface="Arial" charset="0"/>
              </a:rPr>
              <a:t>r.</a:t>
            </a:r>
            <a:r>
              <a:rPr lang="en-US" sz="1800" dirty="0" err="1">
                <a:solidFill>
                  <a:srgbClr val="6600CC"/>
                </a:solidFill>
                <a:cs typeface="Arial" charset="0"/>
              </a:rPr>
              <a:t>GetArea</a:t>
            </a:r>
            <a:r>
              <a:rPr lang="en-US" sz="1800" dirty="0">
                <a:cs typeface="Arial" charset="0"/>
              </a:rPr>
              <a:t>();</a:t>
            </a:r>
          </a:p>
          <a:p>
            <a:pPr eaLnBrk="1" hangingPunct="1"/>
            <a:r>
              <a:rPr lang="en-US" sz="1800" dirty="0">
                <a:cs typeface="Arial" charset="0"/>
              </a:rPr>
              <a:t> 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title"/>
          </p:nvPr>
        </p:nvSpPr>
        <p:spPr>
          <a:xfrm>
            <a:off x="-685800" y="-22860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smtClean="0"/>
              <a:t>Public vs. Private</a:t>
            </a:r>
          </a:p>
        </p:txBody>
      </p:sp>
      <p:sp>
        <p:nvSpPr>
          <p:cNvPr id="52230" name="Text Box 6"/>
          <p:cNvSpPr txBox="1">
            <a:spLocks noChangeArrowheads="1"/>
          </p:cNvSpPr>
          <p:nvPr/>
        </p:nvSpPr>
        <p:spPr bwMode="auto">
          <a:xfrm>
            <a:off x="846138" y="6473825"/>
            <a:ext cx="2905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800">
                <a:cs typeface="Arial" charset="0"/>
              </a:rPr>
              <a:t> </a:t>
            </a:r>
          </a:p>
        </p:txBody>
      </p:sp>
      <p:sp>
        <p:nvSpPr>
          <p:cNvPr id="52231" name="Rectangle 7"/>
          <p:cNvSpPr>
            <a:spLocks noChangeArrowheads="1"/>
          </p:cNvSpPr>
          <p:nvPr/>
        </p:nvSpPr>
        <p:spPr bwMode="auto">
          <a:xfrm>
            <a:off x="96492" y="5582478"/>
            <a:ext cx="4572000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200">
                <a:cs typeface="Arial" charset="0"/>
              </a:rPr>
              <a:t>    </a:t>
            </a:r>
            <a:r>
              <a:rPr lang="en-US" sz="2200" dirty="0" err="1">
                <a:cs typeface="Arial" charset="0"/>
              </a:rPr>
              <a:t>int</a:t>
            </a:r>
            <a:r>
              <a:rPr lang="en-US" sz="2200" dirty="0">
                <a:cs typeface="Arial" charset="0"/>
              </a:rPr>
              <a:t> width;</a:t>
            </a:r>
          </a:p>
          <a:p>
            <a:r>
              <a:rPr lang="en-US" sz="2200" dirty="0">
                <a:cs typeface="Arial" charset="0"/>
              </a:rPr>
              <a:t>    </a:t>
            </a:r>
            <a:r>
              <a:rPr lang="en-US" sz="2200" dirty="0" err="1">
                <a:cs typeface="Arial" charset="0"/>
              </a:rPr>
              <a:t>int</a:t>
            </a:r>
            <a:r>
              <a:rPr lang="en-US" sz="2200" dirty="0">
                <a:cs typeface="Arial" charset="0"/>
              </a:rPr>
              <a:t> height;</a:t>
            </a:r>
          </a:p>
          <a:p>
            <a:r>
              <a:rPr lang="en-US" sz="2200" dirty="0">
                <a:cs typeface="Arial" charset="0"/>
              </a:rPr>
              <a:t>};</a:t>
            </a:r>
          </a:p>
        </p:txBody>
      </p:sp>
      <p:sp>
        <p:nvSpPr>
          <p:cNvPr id="79881" name="Text Box 9"/>
          <p:cNvSpPr txBox="1">
            <a:spLocks noChangeArrowheads="1"/>
          </p:cNvSpPr>
          <p:nvPr/>
        </p:nvSpPr>
        <p:spPr bwMode="auto">
          <a:xfrm>
            <a:off x="123825" y="1347374"/>
            <a:ext cx="1104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rgbClr val="FF3300"/>
                </a:solidFill>
                <a:cs typeface="Arial" charset="0"/>
              </a:rPr>
              <a:t>public:</a:t>
            </a:r>
          </a:p>
        </p:txBody>
      </p:sp>
      <p:sp>
        <p:nvSpPr>
          <p:cNvPr id="79888" name="Text Box 16"/>
          <p:cNvSpPr txBox="1">
            <a:spLocks noChangeArrowheads="1"/>
          </p:cNvSpPr>
          <p:nvPr/>
        </p:nvSpPr>
        <p:spPr bwMode="auto">
          <a:xfrm>
            <a:off x="122583" y="5147435"/>
            <a:ext cx="1282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rgbClr val="FF3300"/>
                </a:solidFill>
                <a:cs typeface="Arial" charset="0"/>
              </a:rPr>
              <a:t>private:</a:t>
            </a:r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381000" y="3488634"/>
            <a:ext cx="5276850" cy="210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200" dirty="0">
                <a:cs typeface="Arial" charset="0"/>
              </a:rPr>
              <a:t>void Initialize(</a:t>
            </a:r>
            <a:r>
              <a:rPr lang="en-US" sz="2200" dirty="0" err="1">
                <a:cs typeface="Arial" charset="0"/>
              </a:rPr>
              <a:t>int</a:t>
            </a:r>
            <a:r>
              <a:rPr lang="en-US" sz="2200" dirty="0">
                <a:cs typeface="Arial" charset="0"/>
              </a:rPr>
              <a:t> </a:t>
            </a:r>
            <a:r>
              <a:rPr lang="en-US" sz="2200" dirty="0" err="1">
                <a:cs typeface="Arial" charset="0"/>
              </a:rPr>
              <a:t>startW</a:t>
            </a:r>
            <a:r>
              <a:rPr lang="en-US" sz="2200" dirty="0">
                <a:cs typeface="Arial" charset="0"/>
              </a:rPr>
              <a:t>, </a:t>
            </a:r>
            <a:r>
              <a:rPr lang="en-US" sz="2200" dirty="0" err="1">
                <a:cs typeface="Arial" charset="0"/>
              </a:rPr>
              <a:t>int</a:t>
            </a:r>
            <a:r>
              <a:rPr lang="en-US" sz="2200" dirty="0">
                <a:cs typeface="Arial" charset="0"/>
              </a:rPr>
              <a:t> </a:t>
            </a:r>
            <a:r>
              <a:rPr lang="en-US" sz="2200" dirty="0" err="1">
                <a:cs typeface="Arial" charset="0"/>
              </a:rPr>
              <a:t>startH</a:t>
            </a:r>
            <a:r>
              <a:rPr lang="en-US" sz="2200" dirty="0">
                <a:cs typeface="Arial" charset="0"/>
              </a:rPr>
              <a:t>)</a:t>
            </a:r>
          </a:p>
          <a:p>
            <a:r>
              <a:rPr lang="en-US" sz="2200" dirty="0">
                <a:cs typeface="Arial" charset="0"/>
              </a:rPr>
              <a:t>{ </a:t>
            </a:r>
          </a:p>
          <a:p>
            <a:r>
              <a:rPr lang="en-US" sz="2200" dirty="0">
                <a:cs typeface="Arial" charset="0"/>
              </a:rPr>
              <a:t>   width = </a:t>
            </a:r>
            <a:r>
              <a:rPr lang="en-US" sz="2200" dirty="0" err="1">
                <a:cs typeface="Arial" charset="0"/>
              </a:rPr>
              <a:t>startW</a:t>
            </a:r>
            <a:r>
              <a:rPr lang="en-US" sz="2200" dirty="0">
                <a:cs typeface="Arial" charset="0"/>
              </a:rPr>
              <a:t>;</a:t>
            </a:r>
          </a:p>
          <a:p>
            <a:r>
              <a:rPr lang="en-US" sz="2200" dirty="0">
                <a:cs typeface="Arial" charset="0"/>
              </a:rPr>
              <a:t>   height = </a:t>
            </a:r>
            <a:r>
              <a:rPr lang="en-US" sz="2200" dirty="0" err="1">
                <a:cs typeface="Arial" charset="0"/>
              </a:rPr>
              <a:t>startH</a:t>
            </a:r>
            <a:r>
              <a:rPr lang="en-US" sz="2200" dirty="0">
                <a:cs typeface="Arial" charset="0"/>
              </a:rPr>
              <a:t>;</a:t>
            </a:r>
          </a:p>
          <a:p>
            <a:r>
              <a:rPr lang="en-US" sz="2200" dirty="0">
                <a:cs typeface="Arial" charset="0"/>
              </a:rPr>
              <a:t>}</a:t>
            </a:r>
            <a:br>
              <a:rPr lang="en-US" sz="2200" dirty="0">
                <a:cs typeface="Arial" charset="0"/>
              </a:rPr>
            </a:br>
            <a:endParaRPr lang="en-US" sz="2200" dirty="0">
              <a:cs typeface="Arial" charset="0"/>
            </a:endParaRPr>
          </a:p>
        </p:txBody>
      </p:sp>
      <p:sp>
        <p:nvSpPr>
          <p:cNvPr id="18" name="Rounded Rectangular Callout 17"/>
          <p:cNvSpPr/>
          <p:nvPr/>
        </p:nvSpPr>
        <p:spPr>
          <a:xfrm>
            <a:off x="4531760" y="3140973"/>
            <a:ext cx="4231239" cy="2006462"/>
          </a:xfrm>
          <a:prstGeom prst="wedgeRoundRectCallout">
            <a:avLst>
              <a:gd name="adj1" fmla="val -125138"/>
              <a:gd name="adj2" fmla="val 60377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dirty="0" smtClean="0">
                <a:solidFill>
                  <a:srgbClr val="FF0000"/>
                </a:solidFill>
              </a:rPr>
              <a:t>private </a:t>
            </a:r>
            <a:r>
              <a:rPr lang="en-US" dirty="0" smtClean="0">
                <a:solidFill>
                  <a:schemeClr val="tx1"/>
                </a:solidFill>
              </a:rPr>
              <a:t>keyword tells C++ what part of your class you want to </a:t>
            </a:r>
            <a:r>
              <a:rPr lang="en-US" dirty="0" smtClean="0">
                <a:solidFill>
                  <a:srgbClr val="FF0000"/>
                </a:solidFill>
              </a:rPr>
              <a:t>hide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from the outside world.</a:t>
            </a:r>
          </a:p>
          <a:p>
            <a:pPr algn="ctr" eaLnBrk="1" hangingPunct="1"/>
            <a:endParaRPr lang="en-US" sz="1200" dirty="0" smtClean="0">
              <a:solidFill>
                <a:schemeClr val="tx1"/>
              </a:solidFill>
            </a:endParaRPr>
          </a:p>
          <a:p>
            <a:pPr algn="ctr" eaLnBrk="1" hangingPunct="1"/>
            <a:r>
              <a:rPr lang="en-US" dirty="0" smtClean="0">
                <a:solidFill>
                  <a:schemeClr val="tx1"/>
                </a:solidFill>
              </a:rPr>
              <a:t>This is where you put your class’s </a:t>
            </a:r>
            <a:r>
              <a:rPr lang="en-US" dirty="0" smtClean="0">
                <a:solidFill>
                  <a:srgbClr val="FF0000"/>
                </a:solidFill>
              </a:rPr>
              <a:t>private data</a:t>
            </a:r>
            <a:r>
              <a:rPr lang="en-US" dirty="0" smtClean="0">
                <a:solidFill>
                  <a:schemeClr val="tx1"/>
                </a:solidFill>
              </a:rPr>
              <a:t> &amp; </a:t>
            </a:r>
            <a:r>
              <a:rPr lang="en-US" dirty="0" smtClean="0">
                <a:solidFill>
                  <a:srgbClr val="FF0000"/>
                </a:solidFill>
              </a:rPr>
              <a:t>functions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5439534" y="401087"/>
            <a:ext cx="3416231" cy="1174887"/>
          </a:xfrm>
          <a:prstGeom prst="wedgeRoundRectCallout">
            <a:avLst>
              <a:gd name="adj1" fmla="val -142012"/>
              <a:gd name="adj2" fmla="val 75939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dirty="0" smtClean="0">
                <a:solidFill>
                  <a:schemeClr val="tx1"/>
                </a:solidFill>
              </a:rPr>
              <a:t>Only your member functions may access this private stuff!</a:t>
            </a:r>
          </a:p>
        </p:txBody>
      </p:sp>
      <p:sp>
        <p:nvSpPr>
          <p:cNvPr id="2" name="Rectangle 1"/>
          <p:cNvSpPr/>
          <p:nvPr/>
        </p:nvSpPr>
        <p:spPr>
          <a:xfrm>
            <a:off x="1921349" y="2394058"/>
            <a:ext cx="216277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sz="2200" dirty="0">
                <a:solidFill>
                  <a:srgbClr val="FF0000"/>
                </a:solidFill>
                <a:cs typeface="Arial" charset="0"/>
              </a:rPr>
              <a:t>width </a:t>
            </a:r>
            <a:r>
              <a:rPr lang="en-US" sz="2200" dirty="0">
                <a:cs typeface="Arial" charset="0"/>
              </a:rPr>
              <a:t>* </a:t>
            </a:r>
            <a:r>
              <a:rPr lang="en-US" sz="2200" dirty="0">
                <a:solidFill>
                  <a:srgbClr val="FF0000"/>
                </a:solidFill>
                <a:cs typeface="Arial" charset="0"/>
              </a:rPr>
              <a:t>height;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36518" y="4158367"/>
            <a:ext cx="91723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sz="2200" dirty="0" smtClean="0">
                <a:solidFill>
                  <a:srgbClr val="FF0000"/>
                </a:solidFill>
                <a:cs typeface="Arial" charset="0"/>
              </a:rPr>
              <a:t>width</a:t>
            </a:r>
            <a:endParaRPr lang="en-US" sz="2200" dirty="0">
              <a:solidFill>
                <a:srgbClr val="FF0000"/>
              </a:solidFill>
              <a:cs typeface="Arial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29894" y="4499608"/>
            <a:ext cx="102624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sz="2200" dirty="0" smtClean="0">
                <a:solidFill>
                  <a:srgbClr val="FF0000"/>
                </a:solidFill>
                <a:cs typeface="Arial" charset="0"/>
              </a:rPr>
              <a:t>height</a:t>
            </a:r>
            <a:endParaRPr lang="en-US" sz="2200" dirty="0">
              <a:solidFill>
                <a:srgbClr val="FF0000"/>
              </a:solidFill>
              <a:cs typeface="Arial" charset="0"/>
            </a:endParaRPr>
          </a:p>
        </p:txBody>
      </p:sp>
      <p:sp>
        <p:nvSpPr>
          <p:cNvPr id="32" name="Text Box 17"/>
          <p:cNvSpPr txBox="1">
            <a:spLocks noChangeArrowheads="1"/>
          </p:cNvSpPr>
          <p:nvPr/>
        </p:nvSpPr>
        <p:spPr bwMode="auto">
          <a:xfrm>
            <a:off x="6176963" y="6391275"/>
            <a:ext cx="27142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 err="1">
                <a:solidFill>
                  <a:srgbClr val="FF3300"/>
                </a:solidFill>
              </a:rPr>
              <a:t>r.width</a:t>
            </a:r>
            <a:r>
              <a:rPr lang="en-US" sz="1800" dirty="0">
                <a:solidFill>
                  <a:srgbClr val="FF3300"/>
                </a:solidFill>
              </a:rPr>
              <a:t> = 10; // ERROR!</a:t>
            </a:r>
          </a:p>
        </p:txBody>
      </p:sp>
      <p:sp>
        <p:nvSpPr>
          <p:cNvPr id="33" name="Rounded Rectangular Callout 32"/>
          <p:cNvSpPr/>
          <p:nvPr/>
        </p:nvSpPr>
        <p:spPr>
          <a:xfrm>
            <a:off x="2067340" y="3677479"/>
            <a:ext cx="4154162" cy="1625016"/>
          </a:xfrm>
          <a:prstGeom prst="wedgeRoundRectCallout">
            <a:avLst>
              <a:gd name="adj1" fmla="val 50537"/>
              <a:gd name="adj2" fmla="val 129720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dirty="0" smtClean="0">
                <a:solidFill>
                  <a:schemeClr val="tx1"/>
                </a:solidFill>
              </a:rPr>
              <a:t>Any attempt to access private members outside your class will result in an </a:t>
            </a:r>
            <a:r>
              <a:rPr lang="en-US" dirty="0" smtClean="0">
                <a:solidFill>
                  <a:srgbClr val="FF0000"/>
                </a:solidFill>
              </a:rPr>
              <a:t>error</a:t>
            </a:r>
            <a:r>
              <a:rPr lang="en-US" dirty="0" smtClean="0">
                <a:solidFill>
                  <a:schemeClr val="tx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1748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-0.01077 0.24514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8" y="1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19" grpId="2" animBg="1"/>
      <p:bldP spid="2" grpId="0"/>
      <p:bldP spid="30" grpId="0"/>
      <p:bldP spid="31" grpId="0"/>
      <p:bldP spid="32" grpId="0"/>
      <p:bldP spid="33" grpId="0" animBg="1"/>
      <p:bldP spid="33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09" name="Rectangle 37"/>
          <p:cNvSpPr>
            <a:spLocks noChangeArrowheads="1"/>
          </p:cNvSpPr>
          <p:nvPr/>
        </p:nvSpPr>
        <p:spPr bwMode="auto">
          <a:xfrm>
            <a:off x="117475" y="803275"/>
            <a:ext cx="4375150" cy="6007100"/>
          </a:xfrm>
          <a:prstGeom prst="rect">
            <a:avLst/>
          </a:prstGeom>
          <a:solidFill>
            <a:srgbClr val="FFFFE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200025"/>
            <a:ext cx="7772400" cy="1143000"/>
          </a:xfrm>
        </p:spPr>
        <p:txBody>
          <a:bodyPr/>
          <a:lstStyle/>
          <a:p>
            <a:pPr eaLnBrk="1" hangingPunct="1"/>
            <a:r>
              <a:rPr lang="en-US" sz="4000" smtClean="0"/>
              <a:t>Using Public+Private Properly</a:t>
            </a:r>
          </a:p>
        </p:txBody>
      </p:sp>
      <p:sp>
        <p:nvSpPr>
          <p:cNvPr id="54275" name="Text Box 3"/>
          <p:cNvSpPr txBox="1">
            <a:spLocks noChangeArrowheads="1"/>
          </p:cNvSpPr>
          <p:nvPr/>
        </p:nvSpPr>
        <p:spPr bwMode="auto">
          <a:xfrm>
            <a:off x="96838" y="792163"/>
            <a:ext cx="4464050" cy="421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6666"/>
                </a:solidFill>
                <a:cs typeface="Arial" charset="0"/>
              </a:rPr>
              <a:t>class</a:t>
            </a:r>
            <a:r>
              <a:rPr lang="en-US" sz="1800">
                <a:cs typeface="Arial" charset="0"/>
              </a:rPr>
              <a:t> Rect</a:t>
            </a:r>
          </a:p>
          <a:p>
            <a:pPr eaLnBrk="1" hangingPunct="1"/>
            <a:r>
              <a:rPr lang="en-US" sz="1800">
                <a:cs typeface="Arial" charset="0"/>
              </a:rPr>
              <a:t>{</a:t>
            </a:r>
          </a:p>
          <a:p>
            <a:pPr eaLnBrk="1" hangingPunct="1"/>
            <a:endParaRPr lang="en-US" sz="1800">
              <a:cs typeface="Arial" charset="0"/>
            </a:endParaRPr>
          </a:p>
          <a:p>
            <a:pPr eaLnBrk="1" hangingPunct="1"/>
            <a:r>
              <a:rPr lang="en-US" sz="1800">
                <a:cs typeface="Arial" charset="0"/>
              </a:rPr>
              <a:t>    int GetArea()</a:t>
            </a:r>
          </a:p>
          <a:p>
            <a:pPr eaLnBrk="1" hangingPunct="1"/>
            <a:r>
              <a:rPr lang="en-US" sz="1800">
                <a:cs typeface="Arial" charset="0"/>
              </a:rPr>
              <a:t>    { </a:t>
            </a:r>
          </a:p>
          <a:p>
            <a:pPr eaLnBrk="1" hangingPunct="1"/>
            <a:r>
              <a:rPr lang="en-US" sz="1800">
                <a:cs typeface="Arial" charset="0"/>
              </a:rPr>
              <a:t>      int area = width * height;</a:t>
            </a:r>
          </a:p>
          <a:p>
            <a:pPr eaLnBrk="1" hangingPunct="1"/>
            <a:r>
              <a:rPr lang="en-US" sz="1800">
                <a:cs typeface="Arial" charset="0"/>
              </a:rPr>
              <a:t>      return(area);</a:t>
            </a:r>
          </a:p>
          <a:p>
            <a:pPr eaLnBrk="1" hangingPunct="1"/>
            <a:r>
              <a:rPr lang="en-US" sz="1800">
                <a:cs typeface="Arial" charset="0"/>
              </a:rPr>
              <a:t>    }</a:t>
            </a:r>
            <a:br>
              <a:rPr lang="en-US" sz="1800">
                <a:cs typeface="Arial" charset="0"/>
              </a:rPr>
            </a:br>
            <a:endParaRPr lang="en-US" sz="1800">
              <a:cs typeface="Arial" charset="0"/>
            </a:endParaRPr>
          </a:p>
          <a:p>
            <a:pPr eaLnBrk="1" hangingPunct="1"/>
            <a:endParaRPr lang="en-US" sz="1800">
              <a:cs typeface="Arial" charset="0"/>
            </a:endParaRPr>
          </a:p>
          <a:p>
            <a:pPr eaLnBrk="1" hangingPunct="1"/>
            <a:endParaRPr lang="en-US" sz="1800">
              <a:cs typeface="Arial" charset="0"/>
            </a:endParaRPr>
          </a:p>
          <a:p>
            <a:pPr eaLnBrk="1" hangingPunct="1"/>
            <a:endParaRPr lang="en-US" sz="1800">
              <a:cs typeface="Arial" charset="0"/>
            </a:endParaRPr>
          </a:p>
          <a:p>
            <a:pPr eaLnBrk="1" hangingPunct="1"/>
            <a:endParaRPr lang="en-US" sz="1800">
              <a:cs typeface="Arial" charset="0"/>
            </a:endParaRPr>
          </a:p>
          <a:p>
            <a:pPr eaLnBrk="1" hangingPunct="1"/>
            <a:endParaRPr lang="en-US" sz="1800">
              <a:cs typeface="Arial" charset="0"/>
            </a:endParaRPr>
          </a:p>
          <a:p>
            <a:pPr eaLnBrk="1" hangingPunct="1"/>
            <a:endParaRPr lang="en-US" sz="1800">
              <a:cs typeface="Arial" charset="0"/>
            </a:endParaRPr>
          </a:p>
        </p:txBody>
      </p:sp>
      <p:sp>
        <p:nvSpPr>
          <p:cNvPr id="54276" name="Text Box 4"/>
          <p:cNvSpPr txBox="1">
            <a:spLocks noChangeArrowheads="1"/>
          </p:cNvSpPr>
          <p:nvPr/>
        </p:nvSpPr>
        <p:spPr bwMode="auto">
          <a:xfrm>
            <a:off x="846138" y="6473825"/>
            <a:ext cx="2905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800">
                <a:cs typeface="Arial" charset="0"/>
              </a:rPr>
              <a:t> </a:t>
            </a:r>
          </a:p>
        </p:txBody>
      </p:sp>
      <p:sp>
        <p:nvSpPr>
          <p:cNvPr id="54278" name="Rectangle 6"/>
          <p:cNvSpPr>
            <a:spLocks noChangeArrowheads="1"/>
          </p:cNvSpPr>
          <p:nvPr/>
        </p:nvSpPr>
        <p:spPr bwMode="auto">
          <a:xfrm>
            <a:off x="354013" y="3103563"/>
            <a:ext cx="5121275" cy="146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800">
                <a:cs typeface="Arial" charset="0"/>
              </a:rPr>
              <a:t>void Initialize(int startW, int startH)</a:t>
            </a:r>
          </a:p>
          <a:p>
            <a:r>
              <a:rPr lang="en-US" sz="1800">
                <a:cs typeface="Arial" charset="0"/>
              </a:rPr>
              <a:t>{ </a:t>
            </a:r>
          </a:p>
          <a:p>
            <a:r>
              <a:rPr lang="en-US" sz="1800">
                <a:cs typeface="Arial" charset="0"/>
              </a:rPr>
              <a:t>   width = startW;</a:t>
            </a:r>
          </a:p>
          <a:p>
            <a:r>
              <a:rPr lang="en-US" sz="1800">
                <a:cs typeface="Arial" charset="0"/>
              </a:rPr>
              <a:t>   height = startH;</a:t>
            </a:r>
          </a:p>
          <a:p>
            <a:r>
              <a:rPr lang="en-US" sz="1800">
                <a:cs typeface="Arial" charset="0"/>
              </a:rPr>
              <a:t>}</a:t>
            </a:r>
          </a:p>
        </p:txBody>
      </p:sp>
      <p:sp>
        <p:nvSpPr>
          <p:cNvPr id="54279" name="Text Box 7"/>
          <p:cNvSpPr txBox="1">
            <a:spLocks noChangeArrowheads="1"/>
          </p:cNvSpPr>
          <p:nvPr/>
        </p:nvSpPr>
        <p:spPr bwMode="auto">
          <a:xfrm>
            <a:off x="123825" y="1319213"/>
            <a:ext cx="1104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FF3300"/>
                </a:solidFill>
                <a:cs typeface="Arial" charset="0"/>
              </a:rPr>
              <a:t>public:</a:t>
            </a:r>
          </a:p>
        </p:txBody>
      </p:sp>
      <p:sp>
        <p:nvSpPr>
          <p:cNvPr id="54280" name="Text Box 8"/>
          <p:cNvSpPr txBox="1">
            <a:spLocks noChangeArrowheads="1"/>
          </p:cNvSpPr>
          <p:nvPr/>
        </p:nvSpPr>
        <p:spPr bwMode="auto">
          <a:xfrm>
            <a:off x="152400" y="4537075"/>
            <a:ext cx="1282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FF3300"/>
                </a:solidFill>
                <a:cs typeface="Arial" charset="0"/>
              </a:rPr>
              <a:t>private:</a:t>
            </a:r>
          </a:p>
        </p:txBody>
      </p:sp>
      <p:sp>
        <p:nvSpPr>
          <p:cNvPr id="83977" name="Text Box 9"/>
          <p:cNvSpPr txBox="1">
            <a:spLocks noChangeArrowheads="1"/>
          </p:cNvSpPr>
          <p:nvPr/>
        </p:nvSpPr>
        <p:spPr bwMode="auto">
          <a:xfrm>
            <a:off x="4772966" y="854075"/>
            <a:ext cx="409639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800" dirty="0"/>
              <a:t>Put all </a:t>
            </a:r>
            <a:r>
              <a:rPr lang="en-US" sz="1800" dirty="0" smtClean="0">
                <a:solidFill>
                  <a:srgbClr val="FF0000"/>
                </a:solidFill>
              </a:rPr>
              <a:t>member variables</a:t>
            </a:r>
            <a:r>
              <a:rPr lang="en-US" sz="1800" dirty="0" smtClean="0"/>
              <a:t> </a:t>
            </a:r>
            <a:r>
              <a:rPr lang="en-US" sz="1800" dirty="0"/>
              <a:t>and any </a:t>
            </a:r>
            <a:r>
              <a:rPr lang="en-US" sz="1800" dirty="0">
                <a:solidFill>
                  <a:srgbClr val="FF0000"/>
                </a:solidFill>
              </a:rPr>
              <a:t>internal algorithm functions </a:t>
            </a:r>
            <a:r>
              <a:rPr lang="en-US" sz="1800" dirty="0"/>
              <a:t>in the </a:t>
            </a:r>
            <a:r>
              <a:rPr lang="en-US" sz="1800" dirty="0">
                <a:solidFill>
                  <a:srgbClr val="FF0000"/>
                </a:solidFill>
              </a:rPr>
              <a:t>private section </a:t>
            </a:r>
            <a:r>
              <a:rPr lang="en-US" sz="1800" dirty="0"/>
              <a:t>to hide them…</a:t>
            </a:r>
          </a:p>
        </p:txBody>
      </p:sp>
      <p:sp>
        <p:nvSpPr>
          <p:cNvPr id="83978" name="Text Box 10"/>
          <p:cNvSpPr txBox="1">
            <a:spLocks noChangeArrowheads="1"/>
          </p:cNvSpPr>
          <p:nvPr/>
        </p:nvSpPr>
        <p:spPr bwMode="auto">
          <a:xfrm>
            <a:off x="4859338" y="2000250"/>
            <a:ext cx="374332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800">
                <a:solidFill>
                  <a:schemeClr val="tx2"/>
                </a:solidFill>
              </a:rPr>
              <a:t>(Only your class should know what variables and algorithms it has and how they’re used!)</a:t>
            </a:r>
          </a:p>
        </p:txBody>
      </p:sp>
      <p:sp>
        <p:nvSpPr>
          <p:cNvPr id="83979" name="Text Box 11"/>
          <p:cNvSpPr txBox="1">
            <a:spLocks noChangeArrowheads="1"/>
          </p:cNvSpPr>
          <p:nvPr/>
        </p:nvSpPr>
        <p:spPr bwMode="auto">
          <a:xfrm>
            <a:off x="4675188" y="4603750"/>
            <a:ext cx="435133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chemeClr val="tx2"/>
                </a:solidFill>
              </a:rPr>
              <a:t>This is called “</a:t>
            </a:r>
            <a:r>
              <a:rPr lang="en-US" sz="2000">
                <a:solidFill>
                  <a:srgbClr val="6600CC"/>
                </a:solidFill>
              </a:rPr>
              <a:t>encapsulation</a:t>
            </a:r>
            <a:r>
              <a:rPr lang="en-US" sz="2000">
                <a:solidFill>
                  <a:schemeClr val="tx2"/>
                </a:solidFill>
              </a:rPr>
              <a:t>.”</a:t>
            </a:r>
          </a:p>
        </p:txBody>
      </p:sp>
      <p:sp>
        <p:nvSpPr>
          <p:cNvPr id="83981" name="Text Box 13"/>
          <p:cNvSpPr txBox="1">
            <a:spLocks noChangeArrowheads="1"/>
          </p:cNvSpPr>
          <p:nvPr/>
        </p:nvSpPr>
        <p:spPr bwMode="auto">
          <a:xfrm>
            <a:off x="4533900" y="3189288"/>
            <a:ext cx="448786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800" dirty="0">
                <a:solidFill>
                  <a:schemeClr val="tx2"/>
                </a:solidFill>
              </a:rPr>
              <a:t>And place all of the </a:t>
            </a:r>
            <a:r>
              <a:rPr lang="en-US" sz="1800" dirty="0">
                <a:solidFill>
                  <a:srgbClr val="FF0000"/>
                </a:solidFill>
              </a:rPr>
              <a:t>functions used to interface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800" dirty="0">
                <a:solidFill>
                  <a:schemeClr val="tx2"/>
                </a:solidFill>
              </a:rPr>
              <a:t>with your class in the </a:t>
            </a:r>
            <a:r>
              <a:rPr lang="en-US" sz="1800" dirty="0">
                <a:solidFill>
                  <a:srgbClr val="FF0000"/>
                </a:solidFill>
              </a:rPr>
              <a:t>public</a:t>
            </a:r>
            <a:r>
              <a:rPr lang="en-US" sz="1800" dirty="0">
                <a:solidFill>
                  <a:schemeClr val="tx2"/>
                </a:solidFill>
              </a:rPr>
              <a:t> section… So they’re usable by the rest of your program.</a:t>
            </a:r>
          </a:p>
        </p:txBody>
      </p:sp>
      <p:sp>
        <p:nvSpPr>
          <p:cNvPr id="54286" name="Text Box 14"/>
          <p:cNvSpPr txBox="1">
            <a:spLocks noChangeArrowheads="1"/>
          </p:cNvSpPr>
          <p:nvPr/>
        </p:nvSpPr>
        <p:spPr bwMode="auto">
          <a:xfrm>
            <a:off x="5764213" y="5202238"/>
            <a:ext cx="3105150" cy="1625600"/>
          </a:xfrm>
          <a:prstGeom prst="rect">
            <a:avLst/>
          </a:prstGeom>
          <a:solidFill>
            <a:srgbClr val="FFFFEB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 err="1">
                <a:cs typeface="Arial" charset="0"/>
              </a:rPr>
              <a:t>int</a:t>
            </a:r>
            <a:r>
              <a:rPr lang="en-US" sz="1800" dirty="0">
                <a:cs typeface="Arial" charset="0"/>
              </a:rPr>
              <a:t> main(void)</a:t>
            </a:r>
          </a:p>
          <a:p>
            <a:pPr eaLnBrk="1" hangingPunct="1"/>
            <a:r>
              <a:rPr lang="en-US" sz="1800" dirty="0">
                <a:cs typeface="Arial" charset="0"/>
              </a:rPr>
              <a:t>{</a:t>
            </a:r>
          </a:p>
          <a:p>
            <a:pPr eaLnBrk="1" hangingPunct="1"/>
            <a:r>
              <a:rPr lang="en-US" sz="1800" dirty="0">
                <a:cs typeface="Arial" charset="0"/>
              </a:rPr>
              <a:t>   </a:t>
            </a:r>
            <a:r>
              <a:rPr lang="en-US" sz="1800" dirty="0" err="1">
                <a:cs typeface="Arial" charset="0"/>
              </a:rPr>
              <a:t>Rect</a:t>
            </a:r>
            <a:r>
              <a:rPr lang="en-US" sz="1800" dirty="0">
                <a:cs typeface="Arial" charset="0"/>
              </a:rPr>
              <a:t> r;</a:t>
            </a:r>
          </a:p>
          <a:p>
            <a:pPr eaLnBrk="1" hangingPunct="1"/>
            <a:r>
              <a:rPr lang="en-US" sz="800" dirty="0">
                <a:cs typeface="Arial" charset="0"/>
              </a:rPr>
              <a:t>   </a:t>
            </a:r>
          </a:p>
          <a:p>
            <a:pPr eaLnBrk="1" hangingPunct="1"/>
            <a:r>
              <a:rPr lang="en-US" sz="1800" dirty="0">
                <a:cs typeface="Arial" charset="0"/>
              </a:rPr>
              <a:t>   </a:t>
            </a:r>
            <a:r>
              <a:rPr lang="en-US" sz="1800" dirty="0" err="1">
                <a:cs typeface="Arial" charset="0"/>
              </a:rPr>
              <a:t>r.</a:t>
            </a:r>
            <a:r>
              <a:rPr lang="en-US" sz="1800" dirty="0" err="1">
                <a:solidFill>
                  <a:srgbClr val="6600CC"/>
                </a:solidFill>
                <a:cs typeface="Arial" charset="0"/>
              </a:rPr>
              <a:t>Initialize</a:t>
            </a:r>
            <a:r>
              <a:rPr lang="en-US" sz="1800" dirty="0">
                <a:cs typeface="Arial" charset="0"/>
              </a:rPr>
              <a:t>(10,7);</a:t>
            </a:r>
          </a:p>
          <a:p>
            <a:pPr eaLnBrk="1" hangingPunct="1"/>
            <a:r>
              <a:rPr lang="en-US" sz="1800" dirty="0">
                <a:cs typeface="Arial" charset="0"/>
              </a:rPr>
              <a:t>   </a:t>
            </a:r>
            <a:r>
              <a:rPr lang="en-US" sz="1800" dirty="0" err="1">
                <a:cs typeface="Arial" charset="0"/>
              </a:rPr>
              <a:t>cout</a:t>
            </a:r>
            <a:r>
              <a:rPr lang="en-US" sz="1800" dirty="0">
                <a:cs typeface="Arial" charset="0"/>
              </a:rPr>
              <a:t> &lt;&lt; </a:t>
            </a:r>
            <a:r>
              <a:rPr lang="en-US" sz="1800" dirty="0" err="1">
                <a:cs typeface="Arial" charset="0"/>
              </a:rPr>
              <a:t>r.</a:t>
            </a:r>
            <a:r>
              <a:rPr lang="en-US" sz="1800" dirty="0" err="1">
                <a:solidFill>
                  <a:srgbClr val="6600CC"/>
                </a:solidFill>
                <a:cs typeface="Arial" charset="0"/>
              </a:rPr>
              <a:t>GetArea</a:t>
            </a:r>
            <a:r>
              <a:rPr lang="en-US" sz="1800" dirty="0">
                <a:cs typeface="Arial" charset="0"/>
              </a:rPr>
              <a:t>();</a:t>
            </a:r>
          </a:p>
        </p:txBody>
      </p:sp>
      <p:sp>
        <p:nvSpPr>
          <p:cNvPr id="54310" name="Rectangle 38"/>
          <p:cNvSpPr>
            <a:spLocks noChangeArrowheads="1"/>
          </p:cNvSpPr>
          <p:nvPr/>
        </p:nvSpPr>
        <p:spPr bwMode="auto">
          <a:xfrm>
            <a:off x="82550" y="4956175"/>
            <a:ext cx="1497013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    int width;</a:t>
            </a:r>
          </a:p>
          <a:p>
            <a:r>
              <a:rPr lang="en-US" sz="1800"/>
              <a:t>    int height</a:t>
            </a:r>
          </a:p>
          <a:p>
            <a:r>
              <a:rPr lang="en-US" sz="1800"/>
              <a:t>};</a:t>
            </a:r>
          </a:p>
        </p:txBody>
      </p:sp>
      <p:sp>
        <p:nvSpPr>
          <p:cNvPr id="54311" name="Rectangle 6"/>
          <p:cNvSpPr>
            <a:spLocks noChangeArrowheads="1"/>
          </p:cNvSpPr>
          <p:nvPr/>
        </p:nvSpPr>
        <p:spPr bwMode="auto">
          <a:xfrm>
            <a:off x="344488" y="4914900"/>
            <a:ext cx="512127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700">
                <a:solidFill>
                  <a:srgbClr val="6600CC"/>
                </a:solidFill>
                <a:cs typeface="Arial" charset="0"/>
              </a:rPr>
              <a:t>void myComplexAlgorithm(float angle)</a:t>
            </a:r>
          </a:p>
          <a:p>
            <a:r>
              <a:rPr lang="en-US" sz="1200">
                <a:solidFill>
                  <a:srgbClr val="6600CC"/>
                </a:solidFill>
                <a:cs typeface="Arial" charset="0"/>
              </a:rPr>
              <a:t>{ </a:t>
            </a:r>
          </a:p>
          <a:p>
            <a:r>
              <a:rPr lang="en-US" sz="1700">
                <a:solidFill>
                  <a:srgbClr val="6600CC"/>
                </a:solidFill>
                <a:cs typeface="Arial" charset="0"/>
              </a:rPr>
              <a:t>  width = height * exp(arctan(angle),2);</a:t>
            </a:r>
          </a:p>
          <a:p>
            <a:r>
              <a:rPr lang="en-US" sz="1200">
                <a:solidFill>
                  <a:srgbClr val="6600CC"/>
                </a:solidFill>
                <a:cs typeface="Arial" charset="0"/>
              </a:rPr>
              <a:t>}</a:t>
            </a:r>
          </a:p>
        </p:txBody>
      </p:sp>
      <p:sp>
        <p:nvSpPr>
          <p:cNvPr id="83980" name="Rectangle 12"/>
          <p:cNvSpPr>
            <a:spLocks noChangeArrowheads="1"/>
          </p:cNvSpPr>
          <p:nvPr/>
        </p:nvSpPr>
        <p:spPr bwMode="auto">
          <a:xfrm>
            <a:off x="177800" y="4951413"/>
            <a:ext cx="4276725" cy="1579593"/>
          </a:xfrm>
          <a:prstGeom prst="rect">
            <a:avLst/>
          </a:prstGeom>
          <a:solidFill>
            <a:srgbClr val="FFFFEB">
              <a:alpha val="74001"/>
            </a:srgbClr>
          </a:solidFill>
          <a:ln>
            <a:noFill/>
          </a:ln>
          <a:extLst/>
        </p:spPr>
        <p:txBody>
          <a:bodyPr wrap="none" anchor="ctr"/>
          <a:lstStyle/>
          <a:p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9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9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85185E-6 L -0.00087 0.1372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43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4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3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39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39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39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39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7" grpId="0"/>
      <p:bldP spid="83978" grpId="0"/>
      <p:bldP spid="83979" grpId="0"/>
      <p:bldP spid="83981" grpId="0"/>
      <p:bldP spid="54310" grpId="0"/>
      <p:bldP spid="54311" grpId="0"/>
      <p:bldP spid="8398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>
          <a:xfrm>
            <a:off x="219075" y="4555100"/>
            <a:ext cx="4295775" cy="1130942"/>
          </a:xfrm>
          <a:prstGeom prst="roundRect">
            <a:avLst/>
          </a:prstGeom>
          <a:solidFill>
            <a:srgbClr val="FFFF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6666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19075" y="971550"/>
            <a:ext cx="4314825" cy="3295650"/>
          </a:xfrm>
          <a:prstGeom prst="roundRect">
            <a:avLst/>
          </a:prstGeom>
          <a:solidFill>
            <a:srgbClr val="FFFF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666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-138992"/>
            <a:ext cx="7772400" cy="1143000"/>
          </a:xfrm>
        </p:spPr>
        <p:txBody>
          <a:bodyPr/>
          <a:lstStyle/>
          <a:p>
            <a:pPr algn="l"/>
            <a:r>
              <a:rPr lang="en-US" sz="3600" dirty="0" smtClean="0"/>
              <a:t>Class Challenge!</a:t>
            </a:r>
            <a:endParaRPr 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419100" y="1050410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Part 1: </a:t>
            </a:r>
            <a:r>
              <a:rPr lang="en-US" dirty="0" smtClean="0"/>
              <a:t>Convert the following code into a </a:t>
            </a:r>
            <a:r>
              <a:rPr lang="en-US" dirty="0" smtClean="0">
                <a:solidFill>
                  <a:srgbClr val="6600CC"/>
                </a:solidFill>
              </a:rPr>
              <a:t>Cylinder</a:t>
            </a:r>
            <a:r>
              <a:rPr lang="en-US" dirty="0" smtClean="0"/>
              <a:t> class.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33350" y="2093190"/>
            <a:ext cx="45339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 class must have two methods: </a:t>
            </a:r>
          </a:p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>
                <a:solidFill>
                  <a:srgbClr val="6600CC"/>
                </a:solidFill>
              </a:rPr>
              <a:t>init</a:t>
            </a:r>
            <a:r>
              <a:rPr lang="en-US" dirty="0" smtClean="0">
                <a:solidFill>
                  <a:srgbClr val="6600CC"/>
                </a:solidFill>
              </a:rPr>
              <a:t>(</a:t>
            </a:r>
            <a:r>
              <a:rPr lang="en-US" dirty="0" err="1" smtClean="0">
                <a:solidFill>
                  <a:srgbClr val="6600CC"/>
                </a:solidFill>
              </a:rPr>
              <a:t>r,h</a:t>
            </a:r>
            <a:r>
              <a:rPr lang="en-US" dirty="0" smtClean="0">
                <a:solidFill>
                  <a:srgbClr val="6600CC"/>
                </a:solidFill>
              </a:rPr>
              <a:t>)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 initialize the cylinder’s radius/height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dirty="0" err="1" smtClean="0">
                <a:solidFill>
                  <a:srgbClr val="6600CC"/>
                </a:solidFill>
              </a:rPr>
              <a:t>getVolume</a:t>
            </a:r>
            <a:r>
              <a:rPr lang="en-US" dirty="0" smtClean="0">
                <a:solidFill>
                  <a:srgbClr val="6600CC"/>
                </a:solidFill>
              </a:rPr>
              <a:t>()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 get its volume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9100" y="4670378"/>
            <a:ext cx="396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Part 2: </a:t>
            </a:r>
            <a:r>
              <a:rPr lang="en-US" dirty="0" smtClean="0"/>
              <a:t>Show how to convert the </a:t>
            </a:r>
            <a:r>
              <a:rPr lang="en-US" dirty="0" smtClean="0">
                <a:solidFill>
                  <a:srgbClr val="6600CC"/>
                </a:solidFill>
              </a:rPr>
              <a:t>main() </a:t>
            </a:r>
            <a:r>
              <a:rPr lang="en-US" dirty="0" smtClean="0"/>
              <a:t>function so it uses your new class.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4819650" y="142875"/>
            <a:ext cx="4981572" cy="6446396"/>
            <a:chOff x="4819650" y="142875"/>
            <a:chExt cx="4981572" cy="6446396"/>
          </a:xfrm>
        </p:grpSpPr>
        <p:grpSp>
          <p:nvGrpSpPr>
            <p:cNvPr id="18" name="Group 17"/>
            <p:cNvGrpSpPr/>
            <p:nvPr/>
          </p:nvGrpSpPr>
          <p:grpSpPr>
            <a:xfrm>
              <a:off x="4819650" y="142875"/>
              <a:ext cx="4225495" cy="6446396"/>
              <a:chOff x="4819650" y="142875"/>
              <a:chExt cx="4225495" cy="6446396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4819650" y="142875"/>
                <a:ext cx="4225495" cy="6332066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solidFill>
                    <a:srgbClr val="006666"/>
                  </a:solidFill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4828759" y="3619227"/>
                <a:ext cx="1199367" cy="2970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err="1" smtClean="0"/>
                  <a:t>int</a:t>
                </a:r>
                <a:r>
                  <a:rPr lang="en-US" sz="1800" dirty="0" smtClean="0"/>
                  <a:t> main()</a:t>
                </a:r>
              </a:p>
              <a:p>
                <a:r>
                  <a:rPr lang="en-US" sz="1800" dirty="0" smtClean="0"/>
                  <a:t>{</a:t>
                </a:r>
              </a:p>
              <a:p>
                <a:endParaRPr lang="en-US" sz="1800" dirty="0"/>
              </a:p>
              <a:p>
                <a:endParaRPr lang="en-US" sz="1800" dirty="0" smtClean="0"/>
              </a:p>
              <a:p>
                <a:endParaRPr lang="en-US" sz="1800" dirty="0"/>
              </a:p>
              <a:p>
                <a:endParaRPr lang="en-US" sz="1800" dirty="0" smtClean="0"/>
              </a:p>
              <a:p>
                <a:endParaRPr lang="en-US" sz="1800" dirty="0"/>
              </a:p>
              <a:p>
                <a:endParaRPr lang="en-US" sz="1800" dirty="0" smtClean="0"/>
              </a:p>
              <a:p>
                <a:endParaRPr lang="en-US" sz="1800" dirty="0" smtClean="0"/>
              </a:p>
              <a:p>
                <a:r>
                  <a:rPr lang="en-US" sz="1800" dirty="0" smtClean="0"/>
                  <a:t>}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5012787" y="4185767"/>
                <a:ext cx="37754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 err="1" smtClean="0"/>
                  <a:t>int</a:t>
                </a:r>
                <a:r>
                  <a:rPr lang="en-US" sz="1800" dirty="0" smtClean="0"/>
                  <a:t> radius;     </a:t>
                </a:r>
                <a:r>
                  <a:rPr lang="en-US" sz="1400" dirty="0" smtClean="0"/>
                  <a:t>// define the attributes</a:t>
                </a:r>
                <a:endParaRPr lang="en-US" sz="1800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5012788" y="4466450"/>
                <a:ext cx="29049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err="1" smtClean="0"/>
                  <a:t>int</a:t>
                </a:r>
                <a:r>
                  <a:rPr lang="en-US" sz="1800" dirty="0" smtClean="0"/>
                  <a:t> height;    </a:t>
                </a:r>
                <a:r>
                  <a:rPr lang="en-US" sz="1600" dirty="0" smtClean="0"/>
                  <a:t>// </a:t>
                </a:r>
                <a:r>
                  <a:rPr lang="en-US" sz="1400" dirty="0" smtClean="0"/>
                  <a:t>of </a:t>
                </a:r>
                <a:r>
                  <a:rPr lang="en-US" sz="1400" dirty="0"/>
                  <a:t>a cylinder</a:t>
                </a:r>
                <a:endParaRPr lang="en-US" sz="4000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012787" y="4855045"/>
                <a:ext cx="39561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 smtClean="0"/>
                  <a:t>radius = 10;  </a:t>
                </a:r>
                <a:r>
                  <a:rPr lang="en-US" sz="1400" dirty="0" smtClean="0"/>
                  <a:t>// </a:t>
                </a:r>
                <a:r>
                  <a:rPr lang="en-US" sz="1400" dirty="0" err="1" smtClean="0"/>
                  <a:t>init</a:t>
                </a:r>
                <a:r>
                  <a:rPr lang="en-US" sz="1400" dirty="0" smtClean="0"/>
                  <a:t> radius and height</a:t>
                </a:r>
              </a:p>
              <a:p>
                <a:r>
                  <a:rPr lang="en-US" sz="1800" dirty="0" smtClean="0"/>
                  <a:t>height = 20;</a:t>
                </a:r>
                <a:endParaRPr lang="en-US" sz="1800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857335" y="415808"/>
                <a:ext cx="3930884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/>
                  <a:t>double </a:t>
                </a:r>
                <a:r>
                  <a:rPr lang="en-US" sz="1800" dirty="0" err="1" smtClean="0">
                    <a:solidFill>
                      <a:srgbClr val="6600CC"/>
                    </a:solidFill>
                  </a:rPr>
                  <a:t>getVolume</a:t>
                </a:r>
                <a:r>
                  <a:rPr lang="en-US" sz="1800" dirty="0" smtClean="0"/>
                  <a:t>(</a:t>
                </a:r>
                <a:r>
                  <a:rPr lang="en-US" sz="1800" dirty="0" err="1" smtClean="0"/>
                  <a:t>int</a:t>
                </a:r>
                <a:r>
                  <a:rPr lang="en-US" sz="1800" dirty="0" smtClean="0"/>
                  <a:t> r, </a:t>
                </a:r>
                <a:r>
                  <a:rPr lang="en-US" sz="1800" dirty="0" err="1" smtClean="0"/>
                  <a:t>int</a:t>
                </a:r>
                <a:r>
                  <a:rPr lang="en-US" sz="1800" dirty="0" smtClean="0"/>
                  <a:t> h)</a:t>
                </a:r>
              </a:p>
              <a:p>
                <a:r>
                  <a:rPr lang="en-US" sz="1800" dirty="0" smtClean="0"/>
                  <a:t>{</a:t>
                </a:r>
              </a:p>
              <a:p>
                <a:r>
                  <a:rPr lang="en-US" sz="1800" dirty="0"/>
                  <a:t> </a:t>
                </a:r>
                <a:r>
                  <a:rPr lang="en-US" sz="1800" dirty="0" smtClean="0"/>
                  <a:t>   </a:t>
                </a:r>
                <a:r>
                  <a:rPr lang="en-US" sz="1800" dirty="0" err="1" smtClean="0"/>
                  <a:t>const</a:t>
                </a:r>
                <a:r>
                  <a:rPr lang="en-US" sz="1800" dirty="0" smtClean="0"/>
                  <a:t> </a:t>
                </a:r>
                <a:r>
                  <a:rPr lang="en-US" sz="1800" dirty="0"/>
                  <a:t>double </a:t>
                </a:r>
                <a:r>
                  <a:rPr lang="en-US" sz="1800" dirty="0" smtClean="0"/>
                  <a:t>pi = 3.1415926535;</a:t>
                </a:r>
              </a:p>
              <a:p>
                <a:r>
                  <a:rPr lang="en-US" sz="1800" dirty="0" smtClean="0"/>
                  <a:t>    double </a:t>
                </a:r>
                <a:r>
                  <a:rPr lang="en-US" sz="1800" dirty="0" err="1" smtClean="0"/>
                  <a:t>vol</a:t>
                </a:r>
                <a:r>
                  <a:rPr lang="en-US" sz="1800" dirty="0" smtClean="0"/>
                  <a:t> = pi * r*r * h;</a:t>
                </a:r>
                <a:endParaRPr lang="en-US" sz="1800" dirty="0"/>
              </a:p>
              <a:p>
                <a:endParaRPr lang="en-US" sz="1800" dirty="0" smtClean="0"/>
              </a:p>
              <a:p>
                <a:r>
                  <a:rPr lang="en-US" sz="1800" dirty="0" smtClean="0"/>
                  <a:t>     return </a:t>
                </a:r>
                <a:r>
                  <a:rPr lang="en-US" sz="1800" dirty="0" err="1" smtClean="0"/>
                  <a:t>vol</a:t>
                </a:r>
                <a:r>
                  <a:rPr lang="en-US" sz="1800" dirty="0" smtClean="0"/>
                  <a:t>;</a:t>
                </a:r>
                <a:endParaRPr lang="en-US" sz="1800" dirty="0"/>
              </a:p>
              <a:p>
                <a:r>
                  <a:rPr lang="en-US" sz="1800" dirty="0" smtClean="0"/>
                  <a:t>}</a:t>
                </a: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5012785" y="5577576"/>
              <a:ext cx="47884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double v = </a:t>
              </a:r>
              <a:r>
                <a:rPr lang="en-US" sz="1800" dirty="0" err="1" smtClean="0">
                  <a:solidFill>
                    <a:srgbClr val="6600CC"/>
                  </a:solidFill>
                </a:rPr>
                <a:t>getVolume</a:t>
              </a:r>
              <a:r>
                <a:rPr lang="en-US" sz="1800" dirty="0" smtClean="0"/>
                <a:t>(</a:t>
              </a:r>
              <a:r>
                <a:rPr lang="en-US" sz="1800" dirty="0" err="1" smtClean="0"/>
                <a:t>radius,height</a:t>
              </a:r>
              <a:r>
                <a:rPr lang="en-US" sz="1800" dirty="0" smtClean="0"/>
                <a:t>);</a:t>
              </a:r>
            </a:p>
            <a:p>
              <a:r>
                <a:rPr lang="en-US" sz="1800" dirty="0" err="1" smtClean="0"/>
                <a:t>cout</a:t>
              </a:r>
              <a:r>
                <a:rPr lang="en-US" sz="1800" dirty="0" smtClean="0"/>
                <a:t> &lt;&lt; “The volume is: “ &lt;&lt; v;</a:t>
              </a:r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91109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2"/>
          <p:cNvSpPr txBox="1">
            <a:spLocks noChangeArrowheads="1"/>
          </p:cNvSpPr>
          <p:nvPr/>
        </p:nvSpPr>
        <p:spPr bwMode="auto">
          <a:xfrm>
            <a:off x="133350" y="1219200"/>
            <a:ext cx="46069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>
                <a:cs typeface="Arial" charset="0"/>
              </a:rPr>
              <a:t>Each class is a self-contained, </a:t>
            </a:r>
            <a:br>
              <a:rPr lang="en-US">
                <a:cs typeface="Arial" charset="0"/>
              </a:rPr>
            </a:br>
            <a:r>
              <a:rPr lang="en-US">
                <a:cs typeface="Arial" charset="0"/>
              </a:rPr>
              <a:t>problem-solving unit… </a:t>
            </a:r>
            <a:r>
              <a:rPr lang="en-US" i="1">
                <a:solidFill>
                  <a:srgbClr val="9900FF"/>
                </a:solidFill>
                <a:cs typeface="Arial" charset="0"/>
              </a:rPr>
              <a:t>an ADT!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-47625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sz="3600" smtClean="0"/>
              <a:t>Self-contained Problem Solvers</a:t>
            </a:r>
          </a:p>
        </p:txBody>
      </p:sp>
      <p:sp>
        <p:nvSpPr>
          <p:cNvPr id="86020" name="Text Box 4"/>
          <p:cNvSpPr txBox="1">
            <a:spLocks noChangeArrowheads="1"/>
          </p:cNvSpPr>
          <p:nvPr/>
        </p:nvSpPr>
        <p:spPr bwMode="auto">
          <a:xfrm>
            <a:off x="4729163" y="1792288"/>
            <a:ext cx="4192587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cs typeface="Arial" charset="0"/>
              </a:rPr>
              <a:t>It contains all of the necessary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data </a:t>
            </a:r>
            <a:r>
              <a:rPr lang="en-US" sz="2000" dirty="0">
                <a:cs typeface="Arial" charset="0"/>
              </a:rPr>
              <a:t>and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algorithms </a:t>
            </a:r>
            <a:r>
              <a:rPr lang="en-US" sz="2000" dirty="0">
                <a:cs typeface="Arial" charset="0"/>
              </a:rPr>
              <a:t>to solve a certain problem – and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simple interface functions</a:t>
            </a:r>
            <a:r>
              <a:rPr lang="en-US" sz="2000" dirty="0">
                <a:cs typeface="Arial" charset="0"/>
              </a:rPr>
              <a:t> to use it.</a:t>
            </a:r>
          </a:p>
        </p:txBody>
      </p:sp>
      <p:sp>
        <p:nvSpPr>
          <p:cNvPr id="86022" name="Text Box 6"/>
          <p:cNvSpPr txBox="1">
            <a:spLocks noChangeArrowheads="1"/>
          </p:cNvSpPr>
          <p:nvPr/>
        </p:nvSpPr>
        <p:spPr bwMode="auto">
          <a:xfrm>
            <a:off x="444500" y="2927350"/>
            <a:ext cx="428466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cs typeface="Arial" charset="0"/>
              </a:rPr>
              <a:t>The rest of our program </a:t>
            </a:r>
            <a:r>
              <a:rPr lang="en-US" sz="2000" dirty="0" smtClean="0">
                <a:cs typeface="Arial" charset="0"/>
              </a:rPr>
              <a:t/>
            </a:r>
            <a:br>
              <a:rPr lang="en-US" sz="2000" dirty="0" smtClean="0">
                <a:cs typeface="Arial" charset="0"/>
              </a:rPr>
            </a:br>
            <a:r>
              <a:rPr lang="en-US" sz="2000" dirty="0" smtClean="0">
                <a:solidFill>
                  <a:srgbClr val="FF0000"/>
                </a:solidFill>
                <a:cs typeface="Arial" charset="0"/>
              </a:rPr>
              <a:t>doesn’t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need to know how it works</a:t>
            </a:r>
            <a:r>
              <a:rPr lang="en-US" sz="2000" dirty="0">
                <a:cs typeface="Arial" charset="0"/>
              </a:rPr>
              <a:t>, only </a:t>
            </a:r>
            <a:r>
              <a:rPr lang="en-US" sz="2000" dirty="0">
                <a:solidFill>
                  <a:srgbClr val="6600CC"/>
                </a:solidFill>
                <a:cs typeface="Arial" charset="0"/>
              </a:rPr>
              <a:t>how to talk to it</a:t>
            </a:r>
            <a:r>
              <a:rPr lang="en-US" sz="2000" dirty="0">
                <a:solidFill>
                  <a:srgbClr val="008080"/>
                </a:solidFill>
                <a:cs typeface="Arial" charset="0"/>
              </a:rPr>
              <a:t> </a:t>
            </a:r>
            <a:r>
              <a:rPr lang="en-US" sz="2000" dirty="0" smtClean="0">
                <a:cs typeface="Arial" charset="0"/>
              </a:rPr>
              <a:t>using simple </a:t>
            </a:r>
            <a:r>
              <a:rPr lang="en-US" sz="2000" dirty="0">
                <a:cs typeface="Arial" charset="0"/>
              </a:rPr>
              <a:t>interface functions!</a:t>
            </a:r>
          </a:p>
        </p:txBody>
      </p:sp>
      <p:sp>
        <p:nvSpPr>
          <p:cNvPr id="86024" name="Text Box 8"/>
          <p:cNvSpPr txBox="1">
            <a:spLocks noChangeArrowheads="1"/>
          </p:cNvSpPr>
          <p:nvPr/>
        </p:nvSpPr>
        <p:spPr bwMode="auto">
          <a:xfrm>
            <a:off x="371475" y="5500688"/>
            <a:ext cx="44259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cs typeface="Arial" charset="0"/>
              </a:rPr>
              <a:t>We can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improve </a:t>
            </a:r>
            <a:r>
              <a:rPr lang="en-US" sz="2000" dirty="0">
                <a:cs typeface="Arial" charset="0"/>
              </a:rPr>
              <a:t>its internal logic and variables </a:t>
            </a:r>
            <a:r>
              <a:rPr lang="en-US" sz="2000" dirty="0">
                <a:solidFill>
                  <a:srgbClr val="6600CC"/>
                </a:solidFill>
                <a:cs typeface="Arial" charset="0"/>
              </a:rPr>
              <a:t>later</a:t>
            </a:r>
            <a:r>
              <a:rPr lang="en-US" sz="2000" dirty="0">
                <a:cs typeface="Arial" charset="0"/>
              </a:rPr>
              <a:t> and the rest of our program will still </a:t>
            </a:r>
            <a:r>
              <a:rPr lang="en-US" sz="2000" dirty="0">
                <a:solidFill>
                  <a:srgbClr val="6600CC"/>
                </a:solidFill>
                <a:cs typeface="Arial" charset="0"/>
              </a:rPr>
              <a:t>work as-is</a:t>
            </a:r>
            <a:r>
              <a:rPr lang="en-US" sz="2000" dirty="0">
                <a:cs typeface="Arial" charset="0"/>
              </a:rPr>
              <a:t>!</a:t>
            </a:r>
          </a:p>
        </p:txBody>
      </p:sp>
      <p:pic>
        <p:nvPicPr>
          <p:cNvPr id="56331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75" y="4837113"/>
            <a:ext cx="1987550" cy="198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6023" name="Text Box 7"/>
          <p:cNvSpPr txBox="1">
            <a:spLocks noChangeArrowheads="1"/>
          </p:cNvSpPr>
          <p:nvPr/>
        </p:nvSpPr>
        <p:spPr bwMode="auto">
          <a:xfrm>
            <a:off x="4867275" y="4159250"/>
            <a:ext cx="35925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cs typeface="Arial" charset="0"/>
              </a:rPr>
              <a:t>Since we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hide</a:t>
            </a:r>
            <a:r>
              <a:rPr lang="en-US" sz="2000" dirty="0">
                <a:solidFill>
                  <a:srgbClr val="6600CC"/>
                </a:solidFill>
                <a:cs typeface="Arial" charset="0"/>
              </a:rPr>
              <a:t> </a:t>
            </a:r>
            <a:r>
              <a:rPr lang="en-US" sz="2000" dirty="0">
                <a:cs typeface="Arial" charset="0"/>
              </a:rPr>
              <a:t>our class’s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algorithms </a:t>
            </a:r>
            <a:r>
              <a:rPr lang="en-US" sz="2000" dirty="0">
                <a:cs typeface="Arial" charset="0"/>
              </a:rPr>
              <a:t>and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variables </a:t>
            </a:r>
            <a:r>
              <a:rPr lang="en-US" sz="2000" dirty="0">
                <a:cs typeface="Arial" charset="0"/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0" grpId="0"/>
      <p:bldP spid="86022" grpId="0"/>
      <p:bldP spid="86024" grpId="0"/>
      <p:bldP spid="860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8271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What You’ll Learn in CS32</a:t>
            </a: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332507" y="1055540"/>
            <a:ext cx="8285018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/>
              <a:t>Advanced C++ Topics</a:t>
            </a:r>
          </a:p>
          <a:p>
            <a:pPr lvl="1" algn="ctr" eaLnBrk="1" hangingPunct="1"/>
            <a:r>
              <a:rPr lang="en-US" sz="2000" dirty="0" smtClean="0">
                <a:solidFill>
                  <a:srgbClr val="008080"/>
                </a:solidFill>
              </a:rPr>
              <a:t>Object </a:t>
            </a:r>
            <a:r>
              <a:rPr lang="en-US" sz="2000" dirty="0">
                <a:solidFill>
                  <a:srgbClr val="008080"/>
                </a:solidFill>
              </a:rPr>
              <a:t>Oriented Programming and C++ language </a:t>
            </a:r>
            <a:r>
              <a:rPr lang="en-US" sz="2000" dirty="0" smtClean="0">
                <a:solidFill>
                  <a:srgbClr val="008080"/>
                </a:solidFill>
              </a:rPr>
              <a:t>features</a:t>
            </a:r>
            <a:br>
              <a:rPr lang="en-US" sz="2000" dirty="0" smtClean="0">
                <a:solidFill>
                  <a:srgbClr val="008080"/>
                </a:solidFill>
              </a:rPr>
            </a:br>
            <a:endParaRPr lang="en-US" sz="800" dirty="0">
              <a:solidFill>
                <a:srgbClr val="008080"/>
              </a:solidFill>
            </a:endParaRPr>
          </a:p>
          <a:p>
            <a:pPr algn="ctr" eaLnBrk="1" hangingPunct="1"/>
            <a:r>
              <a:rPr lang="en-US" dirty="0"/>
              <a:t>Data Structures</a:t>
            </a:r>
          </a:p>
          <a:p>
            <a:pPr lvl="1" algn="ctr" eaLnBrk="1" hangingPunct="1"/>
            <a:r>
              <a:rPr lang="en-US" sz="2000" dirty="0" smtClean="0">
                <a:solidFill>
                  <a:srgbClr val="008080"/>
                </a:solidFill>
              </a:rPr>
              <a:t> The most useful data </a:t>
            </a:r>
            <a:r>
              <a:rPr lang="en-US" sz="2000" dirty="0">
                <a:solidFill>
                  <a:srgbClr val="008080"/>
                </a:solidFill>
              </a:rPr>
              <a:t>structures (e.g., lists, </a:t>
            </a:r>
            <a:r>
              <a:rPr lang="en-US" sz="2000" dirty="0" smtClean="0">
                <a:solidFill>
                  <a:srgbClr val="008080"/>
                </a:solidFill>
              </a:rPr>
              <a:t>trees, hash tables)</a:t>
            </a:r>
            <a:br>
              <a:rPr lang="en-US" sz="2000" dirty="0" smtClean="0">
                <a:solidFill>
                  <a:srgbClr val="008080"/>
                </a:solidFill>
              </a:rPr>
            </a:br>
            <a:endParaRPr lang="en-US" sz="800" dirty="0">
              <a:solidFill>
                <a:srgbClr val="008080"/>
              </a:solidFill>
            </a:endParaRPr>
          </a:p>
          <a:p>
            <a:pPr algn="ctr" eaLnBrk="1" hangingPunct="1"/>
            <a:r>
              <a:rPr lang="en-US" dirty="0"/>
              <a:t>Algorithms</a:t>
            </a:r>
          </a:p>
          <a:p>
            <a:pPr lvl="1" algn="ctr" eaLnBrk="1" hangingPunct="1"/>
            <a:r>
              <a:rPr lang="en-US" sz="2000" dirty="0">
                <a:solidFill>
                  <a:srgbClr val="008080"/>
                </a:solidFill>
              </a:rPr>
              <a:t> </a:t>
            </a:r>
            <a:r>
              <a:rPr lang="en-US" sz="2000" dirty="0" smtClean="0">
                <a:solidFill>
                  <a:srgbClr val="008080"/>
                </a:solidFill>
              </a:rPr>
              <a:t>The most useful algorithms </a:t>
            </a:r>
            <a:r>
              <a:rPr lang="en-US" sz="2000" dirty="0">
                <a:solidFill>
                  <a:srgbClr val="008080"/>
                </a:solidFill>
              </a:rPr>
              <a:t>(e.g., sorting, searching</a:t>
            </a:r>
            <a:r>
              <a:rPr lang="en-US" sz="2000" dirty="0" smtClean="0">
                <a:solidFill>
                  <a:srgbClr val="008080"/>
                </a:solidFill>
              </a:rPr>
              <a:t>)</a:t>
            </a:r>
            <a:br>
              <a:rPr lang="en-US" sz="2000" dirty="0" smtClean="0">
                <a:solidFill>
                  <a:srgbClr val="008080"/>
                </a:solidFill>
              </a:rPr>
            </a:br>
            <a:endParaRPr lang="en-US" sz="800" dirty="0">
              <a:solidFill>
                <a:srgbClr val="008080"/>
              </a:solidFill>
            </a:endParaRPr>
          </a:p>
          <a:p>
            <a:pPr algn="ctr" eaLnBrk="1" hangingPunct="1"/>
            <a:r>
              <a:rPr lang="en-US" dirty="0" smtClean="0"/>
              <a:t>Building </a:t>
            </a:r>
            <a:r>
              <a:rPr lang="en-US" dirty="0"/>
              <a:t>Big Programs</a:t>
            </a:r>
          </a:p>
          <a:p>
            <a:pPr lvl="1" algn="ctr" eaLnBrk="1" hangingPunct="1"/>
            <a:r>
              <a:rPr lang="en-US" sz="2000" dirty="0" smtClean="0">
                <a:solidFill>
                  <a:srgbClr val="008080"/>
                </a:solidFill>
              </a:rPr>
              <a:t> How to write </a:t>
            </a:r>
            <a:r>
              <a:rPr lang="en-US" sz="2000" dirty="0">
                <a:solidFill>
                  <a:srgbClr val="008080"/>
                </a:solidFill>
              </a:rPr>
              <a:t>large (&gt; 500 lines of code) programs</a:t>
            </a:r>
          </a:p>
          <a:p>
            <a:pPr algn="ctr" eaLnBrk="1" hangingPunct="1"/>
            <a:endParaRPr lang="en-US" sz="2000" dirty="0">
              <a:solidFill>
                <a:srgbClr val="008080"/>
              </a:solidFill>
            </a:endParaRPr>
          </a:p>
        </p:txBody>
      </p:sp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664578" y="4541336"/>
            <a:ext cx="4668982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cs typeface="Courier New" pitchFamily="49" charset="0"/>
              </a:rPr>
              <a:t>Basically, once you complete CS32, you’ll know </a:t>
            </a:r>
            <a:br>
              <a:rPr lang="en-US" sz="2800" dirty="0">
                <a:cs typeface="Courier New" pitchFamily="49" charset="0"/>
              </a:rPr>
            </a:br>
            <a:r>
              <a:rPr lang="en-US" sz="2800" dirty="0">
                <a:solidFill>
                  <a:srgbClr val="6600FF"/>
                </a:solidFill>
                <a:cs typeface="Courier New" pitchFamily="49" charset="0"/>
              </a:rPr>
              <a:t>95%</a:t>
            </a:r>
            <a:r>
              <a:rPr lang="en-US" sz="2800" dirty="0">
                <a:cs typeface="Courier New" pitchFamily="49" charset="0"/>
              </a:rPr>
              <a:t> of what you need to </a:t>
            </a:r>
            <a:r>
              <a:rPr lang="en-US" sz="2800" dirty="0">
                <a:solidFill>
                  <a:srgbClr val="6600FF"/>
                </a:solidFill>
                <a:cs typeface="Courier New" pitchFamily="49" charset="0"/>
              </a:rPr>
              <a:t>succeed in industry!</a:t>
            </a:r>
            <a:endParaRPr lang="en-US" sz="2800" dirty="0">
              <a:solidFill>
                <a:srgbClr val="6600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619" y="4395795"/>
            <a:ext cx="2812906" cy="2106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uiExpand="1" build="p"/>
      <p:bldP spid="1536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771525" y="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Important Dates</a:t>
            </a:r>
          </a:p>
        </p:txBody>
      </p:sp>
      <p:sp>
        <p:nvSpPr>
          <p:cNvPr id="11268" name="Rectangle 67"/>
          <p:cNvSpPr>
            <a:spLocks noChangeArrowheads="1"/>
          </p:cNvSpPr>
          <p:nvPr/>
        </p:nvSpPr>
        <p:spPr bwMode="auto">
          <a:xfrm>
            <a:off x="0" y="16002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 sz="2400"/>
          </a:p>
        </p:txBody>
      </p:sp>
      <p:sp>
        <p:nvSpPr>
          <p:cNvPr id="11334" name="Rectangle 2"/>
          <p:cNvSpPr>
            <a:spLocks noChangeArrowheads="1"/>
          </p:cNvSpPr>
          <p:nvPr/>
        </p:nvSpPr>
        <p:spPr bwMode="auto">
          <a:xfrm>
            <a:off x="717550" y="1203325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tx2"/>
                </a:solidFill>
              </a:rPr>
              <a:t>Project #1: Due Tues, Jan </a:t>
            </a:r>
            <a:r>
              <a:rPr lang="en-US" sz="2800" dirty="0" smtClean="0">
                <a:solidFill>
                  <a:schemeClr val="tx2"/>
                </a:solidFill>
              </a:rPr>
              <a:t>12</a:t>
            </a:r>
            <a:r>
              <a:rPr lang="en-US" sz="2800" baseline="30000" dirty="0" smtClean="0">
                <a:solidFill>
                  <a:schemeClr val="tx2"/>
                </a:solidFill>
              </a:rPr>
              <a:t>th</a:t>
            </a:r>
            <a:r>
              <a:rPr lang="en-US" sz="2800" dirty="0" smtClean="0">
                <a:solidFill>
                  <a:schemeClr val="tx2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(next </a:t>
            </a:r>
            <a:r>
              <a:rPr lang="en-US" sz="2800" dirty="0" err="1">
                <a:solidFill>
                  <a:srgbClr val="FF0000"/>
                </a:solidFill>
              </a:rPr>
              <a:t>tues</a:t>
            </a:r>
            <a:r>
              <a:rPr lang="en-US" sz="2800" dirty="0">
                <a:solidFill>
                  <a:srgbClr val="FF0000"/>
                </a:solidFill>
              </a:rPr>
              <a:t>!)</a:t>
            </a:r>
          </a:p>
        </p:txBody>
      </p:sp>
      <p:sp>
        <p:nvSpPr>
          <p:cNvPr id="11335" name="Rectangle 2"/>
          <p:cNvSpPr>
            <a:spLocks noChangeArrowheads="1"/>
          </p:cNvSpPr>
          <p:nvPr/>
        </p:nvSpPr>
        <p:spPr bwMode="auto">
          <a:xfrm>
            <a:off x="717550" y="2251075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tx2"/>
                </a:solidFill>
              </a:rPr>
              <a:t>Midterm #1: </a:t>
            </a:r>
            <a:r>
              <a:rPr lang="en-US" sz="2800" dirty="0" smtClean="0">
                <a:solidFill>
                  <a:srgbClr val="FF0000"/>
                </a:solidFill>
              </a:rPr>
              <a:t>Thurs, Jan 28</a:t>
            </a:r>
            <a:r>
              <a:rPr lang="en-US" sz="2800" baseline="30000" dirty="0" smtClean="0">
                <a:solidFill>
                  <a:srgbClr val="FF0000"/>
                </a:solidFill>
              </a:rPr>
              <a:t>th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chemeClr val="tx2"/>
                </a:solidFill>
              </a:rPr>
              <a:t/>
            </a:r>
            <a:br>
              <a:rPr lang="en-US" sz="2800" dirty="0">
                <a:solidFill>
                  <a:schemeClr val="tx2"/>
                </a:solidFill>
              </a:rPr>
            </a:br>
            <a:r>
              <a:rPr lang="en-US" sz="2800" dirty="0">
                <a:solidFill>
                  <a:schemeClr val="tx2"/>
                </a:solidFill>
              </a:rPr>
              <a:t>Two choices: </a:t>
            </a:r>
            <a:r>
              <a:rPr lang="en-US" sz="2800" dirty="0" smtClean="0">
                <a:solidFill>
                  <a:schemeClr val="tx2"/>
                </a:solidFill>
              </a:rPr>
              <a:t>5-6:05pm </a:t>
            </a:r>
            <a:r>
              <a:rPr lang="en-US" sz="2800" dirty="0">
                <a:solidFill>
                  <a:srgbClr val="FF0000"/>
                </a:solidFill>
              </a:rPr>
              <a:t>OR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 smtClean="0">
                <a:solidFill>
                  <a:schemeClr val="tx2"/>
                </a:solidFill>
              </a:rPr>
              <a:t>5:45-6:50pm</a:t>
            </a:r>
            <a:r>
              <a:rPr lang="en-US" sz="2800" dirty="0">
                <a:solidFill>
                  <a:schemeClr val="tx2"/>
                </a:solidFill>
              </a:rPr>
              <a:t/>
            </a:r>
            <a:br>
              <a:rPr lang="en-US" sz="28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(You must sign up 1 week in advance for either midterm)</a:t>
            </a:r>
          </a:p>
        </p:txBody>
      </p:sp>
      <p:sp>
        <p:nvSpPr>
          <p:cNvPr id="11338" name="Rectangle 2"/>
          <p:cNvSpPr>
            <a:spLocks noChangeArrowheads="1"/>
          </p:cNvSpPr>
          <p:nvPr/>
        </p:nvSpPr>
        <p:spPr bwMode="auto">
          <a:xfrm>
            <a:off x="787400" y="3706813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tx2"/>
                </a:solidFill>
              </a:rPr>
              <a:t>Midterm #2: </a:t>
            </a:r>
            <a:r>
              <a:rPr lang="en-US" sz="2800" dirty="0" smtClean="0">
                <a:solidFill>
                  <a:srgbClr val="FF0000"/>
                </a:solidFill>
              </a:rPr>
              <a:t>Thurs, Feb 25</a:t>
            </a:r>
            <a:r>
              <a:rPr lang="en-US" sz="2800" baseline="30000" dirty="0" smtClean="0">
                <a:solidFill>
                  <a:srgbClr val="FF0000"/>
                </a:solidFill>
              </a:rPr>
              <a:t>th</a:t>
            </a:r>
            <a:r>
              <a:rPr lang="en-US" sz="2800" dirty="0">
                <a:solidFill>
                  <a:schemeClr val="tx2"/>
                </a:solidFill>
              </a:rPr>
              <a:t/>
            </a:r>
            <a:br>
              <a:rPr lang="en-US" sz="2800" dirty="0">
                <a:solidFill>
                  <a:schemeClr val="tx2"/>
                </a:solidFill>
              </a:rPr>
            </a:br>
            <a:r>
              <a:rPr lang="en-US" sz="2800" dirty="0">
                <a:solidFill>
                  <a:schemeClr val="tx2"/>
                </a:solidFill>
              </a:rPr>
              <a:t>Two choices: </a:t>
            </a:r>
            <a:r>
              <a:rPr lang="en-US" sz="2800" dirty="0" smtClean="0">
                <a:solidFill>
                  <a:schemeClr val="tx2"/>
                </a:solidFill>
              </a:rPr>
              <a:t>5-6:05pm </a:t>
            </a:r>
            <a:r>
              <a:rPr lang="en-US" sz="2800" dirty="0">
                <a:solidFill>
                  <a:srgbClr val="FF0000"/>
                </a:solidFill>
              </a:rPr>
              <a:t>OR </a:t>
            </a:r>
            <a:r>
              <a:rPr lang="en-US" sz="2800" dirty="0" smtClean="0">
                <a:solidFill>
                  <a:schemeClr val="tx2"/>
                </a:solidFill>
              </a:rPr>
              <a:t>5:45-6:50pm</a:t>
            </a:r>
            <a:r>
              <a:rPr lang="en-US" sz="2800" dirty="0">
                <a:solidFill>
                  <a:schemeClr val="tx2"/>
                </a:solidFill>
              </a:rPr>
              <a:t/>
            </a:r>
            <a:br>
              <a:rPr lang="en-US" sz="28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(You must sign up 1 week in advance for either midterm)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1339" name="Rectangle 2"/>
          <p:cNvSpPr>
            <a:spLocks noChangeArrowheads="1"/>
          </p:cNvSpPr>
          <p:nvPr/>
        </p:nvSpPr>
        <p:spPr bwMode="auto">
          <a:xfrm>
            <a:off x="939800" y="52578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tx2"/>
                </a:solidFill>
              </a:rPr>
              <a:t>Final Exam: </a:t>
            </a:r>
            <a:r>
              <a:rPr lang="en-US" sz="2800" dirty="0">
                <a:solidFill>
                  <a:srgbClr val="FF0000"/>
                </a:solidFill>
              </a:rPr>
              <a:t>Sat, March </a:t>
            </a:r>
            <a:r>
              <a:rPr lang="en-US" sz="2800" dirty="0" smtClean="0">
                <a:solidFill>
                  <a:srgbClr val="FF0000"/>
                </a:solidFill>
              </a:rPr>
              <a:t>12</a:t>
            </a:r>
            <a:r>
              <a:rPr lang="en-US" sz="2800" baseline="30000" dirty="0" smtClean="0">
                <a:solidFill>
                  <a:srgbClr val="FF0000"/>
                </a:solidFill>
              </a:rPr>
              <a:t>th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/>
            </a:r>
            <a:br>
              <a:rPr lang="en-US" sz="2800" dirty="0">
                <a:solidFill>
                  <a:srgbClr val="FF0000"/>
                </a:solidFill>
              </a:rPr>
            </a:br>
            <a:r>
              <a:rPr lang="en-US" sz="2800" dirty="0">
                <a:solidFill>
                  <a:schemeClr val="tx2"/>
                </a:solidFill>
              </a:rPr>
              <a:t>One choice: </a:t>
            </a:r>
            <a:r>
              <a:rPr lang="en-US" sz="2800" dirty="0" smtClean="0">
                <a:solidFill>
                  <a:schemeClr val="tx2"/>
                </a:solidFill>
              </a:rPr>
              <a:t>11:30-2:30pm</a:t>
            </a:r>
            <a:r>
              <a:rPr lang="en-US" sz="2800" dirty="0">
                <a:solidFill>
                  <a:schemeClr val="tx2"/>
                </a:solidFill>
              </a:rPr>
              <a:t/>
            </a:r>
            <a:br>
              <a:rPr lang="en-US" sz="28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(This is the Saturday </a:t>
            </a:r>
            <a:r>
              <a:rPr lang="en-US" sz="1600" dirty="0">
                <a:solidFill>
                  <a:srgbClr val="FF0000"/>
                </a:solidFill>
              </a:rPr>
              <a:t>BEFORE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smtClean="0">
                <a:solidFill>
                  <a:schemeClr val="tx2"/>
                </a:solidFill>
              </a:rPr>
              <a:t>Finals </a:t>
            </a:r>
            <a:r>
              <a:rPr lang="en-US" sz="1600" dirty="0">
                <a:solidFill>
                  <a:schemeClr val="tx2"/>
                </a:solidFill>
              </a:rPr>
              <a:t>Week. Don’t forget!)</a:t>
            </a:r>
            <a:endParaRPr lang="en-US" sz="28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4" grpId="0"/>
      <p:bldP spid="11335" grpId="0"/>
      <p:bldP spid="11338" grpId="0"/>
      <p:bldP spid="113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117475"/>
            <a:ext cx="7772400" cy="1143000"/>
          </a:xfrm>
        </p:spPr>
        <p:txBody>
          <a:bodyPr/>
          <a:lstStyle/>
          <a:p>
            <a:pPr eaLnBrk="1" hangingPunct="1"/>
            <a:r>
              <a:rPr lang="en-US" sz="4000" dirty="0" smtClean="0"/>
              <a:t>Project #1: Due Tues, Jan 12</a:t>
            </a:r>
            <a:r>
              <a:rPr lang="en-US" sz="4000" baseline="30000" dirty="0" smtClean="0"/>
              <a:t>th</a:t>
            </a:r>
            <a:r>
              <a:rPr lang="en-US" sz="4000" dirty="0" smtClean="0"/>
              <a:t> </a:t>
            </a:r>
          </a:p>
        </p:txBody>
      </p:sp>
      <p:sp>
        <p:nvSpPr>
          <p:cNvPr id="192517" name="Text Box 5"/>
          <p:cNvSpPr txBox="1">
            <a:spLocks noChangeArrowheads="1"/>
          </p:cNvSpPr>
          <p:nvPr/>
        </p:nvSpPr>
        <p:spPr bwMode="auto">
          <a:xfrm>
            <a:off x="384175" y="1074738"/>
            <a:ext cx="44656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Your </a:t>
            </a:r>
            <a:r>
              <a:rPr lang="en-US">
                <a:solidFill>
                  <a:srgbClr val="A50021"/>
                </a:solidFill>
              </a:rPr>
              <a:t>first CS32 project</a:t>
            </a:r>
            <a:r>
              <a:rPr lang="en-US"/>
              <a:t> is already posted on the class website and is </a:t>
            </a:r>
            <a:r>
              <a:rPr lang="en-US">
                <a:solidFill>
                  <a:srgbClr val="A50021"/>
                </a:solidFill>
              </a:rPr>
              <a:t>due next Tues</a:t>
            </a:r>
            <a:r>
              <a:rPr lang="en-US"/>
              <a:t>!</a:t>
            </a:r>
          </a:p>
        </p:txBody>
      </p:sp>
      <p:sp>
        <p:nvSpPr>
          <p:cNvPr id="192518" name="Text Box 6"/>
          <p:cNvSpPr txBox="1">
            <a:spLocks noChangeArrowheads="1"/>
          </p:cNvSpPr>
          <p:nvPr/>
        </p:nvSpPr>
        <p:spPr bwMode="auto">
          <a:xfrm>
            <a:off x="4986338" y="1198563"/>
            <a:ext cx="39084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In P1, </a:t>
            </a:r>
            <a:r>
              <a:rPr lang="en-US">
                <a:solidFill>
                  <a:srgbClr val="A50021"/>
                </a:solidFill>
              </a:rPr>
              <a:t>we provide you</a:t>
            </a:r>
            <a:r>
              <a:rPr lang="en-US"/>
              <a:t> with a simple </a:t>
            </a:r>
            <a:r>
              <a:rPr lang="en-US">
                <a:solidFill>
                  <a:srgbClr val="A50021"/>
                </a:solidFill>
              </a:rPr>
              <a:t>C++ program</a:t>
            </a:r>
            <a:r>
              <a:rPr lang="en-US"/>
              <a:t>.</a:t>
            </a:r>
          </a:p>
        </p:txBody>
      </p:sp>
      <p:sp>
        <p:nvSpPr>
          <p:cNvPr id="192519" name="Text Box 7"/>
          <p:cNvSpPr txBox="1">
            <a:spLocks noChangeArrowheads="1"/>
          </p:cNvSpPr>
          <p:nvPr/>
        </p:nvSpPr>
        <p:spPr bwMode="auto">
          <a:xfrm>
            <a:off x="274638" y="2619375"/>
            <a:ext cx="4465637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Your job is to get the program </a:t>
            </a:r>
            <a:r>
              <a:rPr lang="en-US">
                <a:solidFill>
                  <a:srgbClr val="C00000"/>
                </a:solidFill>
              </a:rPr>
              <a:t>c</a:t>
            </a:r>
            <a:r>
              <a:rPr lang="en-US">
                <a:solidFill>
                  <a:srgbClr val="A50021"/>
                </a:solidFill>
              </a:rPr>
              <a:t>ompiling</a:t>
            </a:r>
            <a:r>
              <a:rPr lang="en-US"/>
              <a:t> and then </a:t>
            </a:r>
            <a:r>
              <a:rPr lang="en-US">
                <a:solidFill>
                  <a:srgbClr val="A50021"/>
                </a:solidFill>
              </a:rPr>
              <a:t>make a few changes</a:t>
            </a:r>
            <a:r>
              <a:rPr lang="en-US"/>
              <a:t> to it.</a:t>
            </a:r>
          </a:p>
        </p:txBody>
      </p:sp>
      <p:sp>
        <p:nvSpPr>
          <p:cNvPr id="192520" name="Text Box 8"/>
          <p:cNvSpPr txBox="1">
            <a:spLocks noChangeArrowheads="1"/>
          </p:cNvSpPr>
          <p:nvPr/>
        </p:nvSpPr>
        <p:spPr bwMode="auto">
          <a:xfrm>
            <a:off x="4557713" y="2593975"/>
            <a:ext cx="4465637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The goal of P1 is to allow you to </a:t>
            </a:r>
            <a:r>
              <a:rPr lang="en-US">
                <a:solidFill>
                  <a:srgbClr val="A50021"/>
                </a:solidFill>
              </a:rPr>
              <a:t>self-evaluate</a:t>
            </a:r>
            <a:r>
              <a:rPr lang="en-US"/>
              <a:t> to see if you’re ready for CS32.</a:t>
            </a:r>
          </a:p>
        </p:txBody>
      </p:sp>
      <p:sp>
        <p:nvSpPr>
          <p:cNvPr id="192521" name="Text Box 9"/>
          <p:cNvSpPr txBox="1">
            <a:spLocks noChangeArrowheads="1"/>
          </p:cNvSpPr>
          <p:nvPr/>
        </p:nvSpPr>
        <p:spPr bwMode="auto">
          <a:xfrm>
            <a:off x="298450" y="4670425"/>
            <a:ext cx="4465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If you </a:t>
            </a:r>
            <a:r>
              <a:rPr lang="en-US">
                <a:solidFill>
                  <a:srgbClr val="A50021"/>
                </a:solidFill>
              </a:rPr>
              <a:t>feel lost</a:t>
            </a:r>
            <a:r>
              <a:rPr lang="en-US"/>
              <a:t> on P1…</a:t>
            </a:r>
          </a:p>
        </p:txBody>
      </p:sp>
      <p:sp>
        <p:nvSpPr>
          <p:cNvPr id="192522" name="Text Box 10"/>
          <p:cNvSpPr txBox="1">
            <a:spLocks noChangeArrowheads="1"/>
          </p:cNvSpPr>
          <p:nvPr/>
        </p:nvSpPr>
        <p:spPr bwMode="auto">
          <a:xfrm>
            <a:off x="4840288" y="4148138"/>
            <a:ext cx="4062412" cy="258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>
              <a:buFontTx/>
              <a:buAutoNum type="arabicPeriod"/>
            </a:pPr>
            <a:r>
              <a:rPr lang="en-US" sz="2200">
                <a:solidFill>
                  <a:srgbClr val="A50021"/>
                </a:solidFill>
              </a:rPr>
              <a:t>Drop the class</a:t>
            </a:r>
            <a:r>
              <a:rPr lang="en-US" sz="2200"/>
              <a:t>, review your C++ this quarter and take CS32 in Spring, or</a:t>
            </a:r>
          </a:p>
          <a:p>
            <a:pPr eaLnBrk="1" hangingPunct="1">
              <a:buFontTx/>
              <a:buAutoNum type="arabicPeriod"/>
            </a:pPr>
            <a:endParaRPr lang="en-US" sz="1000"/>
          </a:p>
          <a:p>
            <a:pPr eaLnBrk="1" hangingPunct="1">
              <a:buFontTx/>
              <a:buAutoNum type="arabicPeriod"/>
            </a:pPr>
            <a:r>
              <a:rPr lang="en-US" sz="2200">
                <a:solidFill>
                  <a:srgbClr val="A50021"/>
                </a:solidFill>
              </a:rPr>
              <a:t>Suffer</a:t>
            </a:r>
            <a:r>
              <a:rPr lang="en-US" sz="2200"/>
              <a:t>… Based on history, if you have problems on P1, </a:t>
            </a:r>
            <a:r>
              <a:rPr lang="en-US" sz="2200">
                <a:solidFill>
                  <a:srgbClr val="A50021"/>
                </a:solidFill>
              </a:rPr>
              <a:t>you’ll get a C or lower </a:t>
            </a:r>
            <a:r>
              <a:rPr lang="en-US" sz="2200"/>
              <a:t>in CS32… </a:t>
            </a:r>
            <a:r>
              <a:rPr lang="en-US" sz="2200">
                <a:sym typeface="Wingdings" pitchFamily="2" charset="2"/>
              </a:rPr>
              <a:t></a:t>
            </a:r>
            <a:endParaRPr lang="en-US" sz="2200"/>
          </a:p>
        </p:txBody>
      </p:sp>
      <p:pic>
        <p:nvPicPr>
          <p:cNvPr id="192525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962400"/>
            <a:ext cx="2312988" cy="28035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526" name="Text Box 14"/>
          <p:cNvSpPr txBox="1">
            <a:spLocks noChangeArrowheads="1"/>
          </p:cNvSpPr>
          <p:nvPr/>
        </p:nvSpPr>
        <p:spPr bwMode="auto">
          <a:xfrm>
            <a:off x="385763" y="5091113"/>
            <a:ext cx="446563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You should seriously consider one of two things: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2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2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92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92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17" grpId="0"/>
      <p:bldP spid="192518" grpId="0"/>
      <p:bldP spid="192519" grpId="0"/>
      <p:bldP spid="192520" grpId="0"/>
      <p:bldP spid="192521" grpId="0"/>
      <p:bldP spid="192522" grpId="0" build="p"/>
      <p:bldP spid="1925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27859" y="5500915"/>
            <a:ext cx="8084856" cy="1419705"/>
            <a:chOff x="327859" y="5500915"/>
            <a:chExt cx="8084856" cy="1419705"/>
          </a:xfrm>
        </p:grpSpPr>
        <p:sp>
          <p:nvSpPr>
            <p:cNvPr id="11" name="Rectangle 4"/>
            <p:cNvSpPr>
              <a:spLocks noChangeArrowheads="1"/>
            </p:cNvSpPr>
            <p:nvPr/>
          </p:nvSpPr>
          <p:spPr bwMode="auto">
            <a:xfrm>
              <a:off x="327859" y="5500915"/>
              <a:ext cx="5765325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cs typeface="Courier New" pitchFamily="49" charset="0"/>
                </a:rPr>
                <a:t>We have a </a:t>
              </a:r>
              <a:r>
                <a:rPr lang="en-US" b="1" dirty="0" smtClean="0">
                  <a:solidFill>
                    <a:srgbClr val="FF0000"/>
                  </a:solidFill>
                  <a:cs typeface="Courier New" pitchFamily="49" charset="0"/>
                </a:rPr>
                <a:t>special grading policy </a:t>
              </a:r>
              <a:r>
                <a:rPr lang="en-US" dirty="0" smtClean="0">
                  <a:cs typeface="Courier New" pitchFamily="49" charset="0"/>
                </a:rPr>
                <a:t>to </a:t>
              </a:r>
              <a:r>
                <a:rPr lang="en-US" b="1" dirty="0" smtClean="0">
                  <a:solidFill>
                    <a:srgbClr val="FF0000"/>
                  </a:solidFill>
                  <a:cs typeface="Courier New" pitchFamily="49" charset="0"/>
                </a:rPr>
                <a:t>discourage cheating </a:t>
              </a:r>
              <a:r>
                <a:rPr lang="en-US" dirty="0" smtClean="0">
                  <a:cs typeface="Courier New" pitchFamily="49" charset="0"/>
                </a:rPr>
                <a:t>on projects. Read the Syllabus to understand it!</a:t>
              </a:r>
              <a:endParaRPr lang="en-US" dirty="0"/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8042" y="5500915"/>
              <a:ext cx="1464673" cy="1419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98123"/>
            <a:ext cx="7772400" cy="1143000"/>
          </a:xfrm>
        </p:spPr>
        <p:txBody>
          <a:bodyPr/>
          <a:lstStyle/>
          <a:p>
            <a:pPr eaLnBrk="1" hangingPunct="1"/>
            <a:r>
              <a:rPr lang="en-US" sz="4000" dirty="0" smtClean="0"/>
              <a:t>Random Administrative Stuff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96513" y="908291"/>
            <a:ext cx="8206038" cy="1385763"/>
            <a:chOff x="396513" y="856039"/>
            <a:chExt cx="8206038" cy="1385763"/>
          </a:xfrm>
        </p:grpSpPr>
        <p:sp>
          <p:nvSpPr>
            <p:cNvPr id="15363" name="Text Box 3"/>
            <p:cNvSpPr txBox="1">
              <a:spLocks noChangeArrowheads="1"/>
            </p:cNvSpPr>
            <p:nvPr/>
          </p:nvSpPr>
          <p:spPr bwMode="auto">
            <a:xfrm>
              <a:off x="396513" y="961687"/>
              <a:ext cx="5696671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2000" dirty="0" smtClean="0"/>
                <a:t>We grade on a curve with the </a:t>
              </a:r>
              <a:r>
                <a:rPr lang="en-US" sz="2000" b="1" dirty="0" smtClean="0">
                  <a:solidFill>
                    <a:srgbClr val="FF0000"/>
                  </a:solidFill>
                </a:rPr>
                <a:t>average student getting a B-</a:t>
              </a:r>
              <a:r>
                <a:rPr lang="en-US" sz="2000" dirty="0" smtClean="0"/>
                <a:t>, but if everyone gets above ~90%, </a:t>
              </a:r>
              <a:r>
                <a:rPr lang="en-US" sz="2000" b="1" dirty="0" smtClean="0">
                  <a:solidFill>
                    <a:srgbClr val="FF0000"/>
                  </a:solidFill>
                </a:rPr>
                <a:t>everyone gets an A</a:t>
              </a:r>
              <a:r>
                <a:rPr lang="en-US" sz="2000" dirty="0" smtClean="0"/>
                <a:t>!</a:t>
              </a:r>
              <a:endParaRPr lang="en-US" sz="2000" dirty="0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9164" y="856039"/>
              <a:ext cx="2093387" cy="1385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481545" y="2491192"/>
            <a:ext cx="8418122" cy="1210764"/>
            <a:chOff x="481545" y="2543444"/>
            <a:chExt cx="8418122" cy="1210764"/>
          </a:xfrm>
        </p:grpSpPr>
        <p:sp>
          <p:nvSpPr>
            <p:cNvPr id="15364" name="Rectangle 4"/>
            <p:cNvSpPr>
              <a:spLocks noChangeArrowheads="1"/>
            </p:cNvSpPr>
            <p:nvPr/>
          </p:nvSpPr>
          <p:spPr bwMode="auto">
            <a:xfrm>
              <a:off x="481545" y="2708606"/>
              <a:ext cx="5539154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3300"/>
                  </a:solidFill>
                  <a:cs typeface="Courier New" pitchFamily="49" charset="0"/>
                </a:rPr>
                <a:t>But be careful! </a:t>
              </a:r>
              <a:r>
                <a:rPr lang="en-US" dirty="0" smtClean="0"/>
                <a:t>CS32 is </a:t>
              </a:r>
              <a:r>
                <a:rPr lang="en-US" dirty="0"/>
                <a:t>a </a:t>
              </a:r>
              <a:r>
                <a:rPr lang="en-US" dirty="0" err="1"/>
                <a:t>weeder</a:t>
              </a:r>
              <a:r>
                <a:rPr lang="en-US" dirty="0"/>
                <a:t> class and can easily take 30-40 hours per week of work! </a:t>
              </a:r>
              <a:r>
                <a:rPr lang="en-US" b="1" dirty="0" smtClean="0">
                  <a:solidFill>
                    <a:srgbClr val="FF0000"/>
                  </a:solidFill>
                </a:rPr>
                <a:t>Start projects EARLY!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65" r="15377"/>
            <a:stretch/>
          </p:blipFill>
          <p:spPr bwMode="auto">
            <a:xfrm>
              <a:off x="6432567" y="2543444"/>
              <a:ext cx="2467100" cy="121076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396513" y="4062009"/>
            <a:ext cx="8315253" cy="1292525"/>
            <a:chOff x="396513" y="4062009"/>
            <a:chExt cx="8315253" cy="1292525"/>
          </a:xfrm>
        </p:grpSpPr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396513" y="4292772"/>
              <a:ext cx="576532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cs typeface="Courier New" pitchFamily="49" charset="0"/>
                </a:rPr>
                <a:t>Read &amp; sign the </a:t>
              </a:r>
              <a:r>
                <a:rPr lang="en-US" b="1" dirty="0" smtClean="0">
                  <a:solidFill>
                    <a:srgbClr val="FF3300"/>
                  </a:solidFill>
                  <a:cs typeface="Courier New" pitchFamily="49" charset="0"/>
                </a:rPr>
                <a:t>academic integrity agreement </a:t>
              </a:r>
              <a:r>
                <a:rPr lang="en-US" dirty="0" smtClean="0">
                  <a:cs typeface="Courier New" pitchFamily="49" charset="0"/>
                </a:rPr>
                <a:t>and</a:t>
              </a:r>
              <a:r>
                <a:rPr lang="en-US" b="1" dirty="0" smtClean="0">
                  <a:solidFill>
                    <a:srgbClr val="FF3300"/>
                  </a:solidFill>
                  <a:cs typeface="Courier New" pitchFamily="49" charset="0"/>
                </a:rPr>
                <a:t> don’t cheat </a:t>
              </a:r>
              <a:r>
                <a:rPr lang="en-US" dirty="0" smtClean="0">
                  <a:cs typeface="Courier New" pitchFamily="49" charset="0"/>
                </a:rPr>
                <a:t>– we catch people every year!</a:t>
              </a:r>
              <a:endParaRPr lang="en-US" dirty="0"/>
            </a:p>
          </p:txBody>
        </p:sp>
        <p:pic>
          <p:nvPicPr>
            <p:cNvPr id="1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350"/>
            <a:stretch>
              <a:fillRect/>
            </a:stretch>
          </p:blipFill>
          <p:spPr bwMode="auto">
            <a:xfrm>
              <a:off x="6648993" y="4062009"/>
              <a:ext cx="2062773" cy="129252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077200" cy="1143000"/>
          </a:xfrm>
          <a:noFill/>
        </p:spPr>
        <p:txBody>
          <a:bodyPr/>
          <a:lstStyle/>
          <a:p>
            <a:pPr eaLnBrk="1" hangingPunct="1"/>
            <a:r>
              <a:rPr lang="en-US" sz="4000" smtClean="0"/>
              <a:t>Compilers, Compilers, Compilers!</a:t>
            </a:r>
          </a:p>
        </p:txBody>
      </p: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228600" y="1484313"/>
            <a:ext cx="876300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You must make sure that all programs you turn in compile and work with </a:t>
            </a:r>
            <a:r>
              <a:rPr lang="en-US">
                <a:solidFill>
                  <a:srgbClr val="FF0000"/>
                </a:solidFill>
              </a:rPr>
              <a:t>both</a:t>
            </a:r>
            <a:r>
              <a:rPr lang="en-US"/>
              <a:t> </a:t>
            </a:r>
            <a:r>
              <a:rPr lang="en-US">
                <a:solidFill>
                  <a:srgbClr val="800000"/>
                </a:solidFill>
              </a:rPr>
              <a:t>Visual C++ </a:t>
            </a:r>
            <a:r>
              <a:rPr lang="en-US"/>
              <a:t>and </a:t>
            </a:r>
            <a:r>
              <a:rPr lang="en-US">
                <a:solidFill>
                  <a:srgbClr val="A50021"/>
                </a:solidFill>
              </a:rPr>
              <a:t>gcc</a:t>
            </a:r>
            <a:r>
              <a:rPr lang="en-US">
                <a:solidFill>
                  <a:srgbClr val="800000"/>
                </a:solidFill>
              </a:rPr>
              <a:t> (under linux or Mac)!</a:t>
            </a:r>
            <a:r>
              <a:rPr lang="en-US"/>
              <a:t>  </a:t>
            </a:r>
          </a:p>
          <a:p>
            <a:pPr algn="ctr" eaLnBrk="1" hangingPunct="1"/>
            <a:endParaRPr lang="en-US"/>
          </a:p>
          <a:p>
            <a:pPr algn="ctr" eaLnBrk="1" hangingPunct="1"/>
            <a:r>
              <a:rPr lang="en-US" sz="2200">
                <a:solidFill>
                  <a:srgbClr val="6600CC"/>
                </a:solidFill>
              </a:rPr>
              <a:t>Note: Make sure your projects work with both compilers </a:t>
            </a:r>
            <a:br>
              <a:rPr lang="en-US" sz="2200">
                <a:solidFill>
                  <a:srgbClr val="6600CC"/>
                </a:solidFill>
              </a:rPr>
            </a:br>
            <a:r>
              <a:rPr lang="en-US" sz="2200">
                <a:solidFill>
                  <a:srgbClr val="C00000"/>
                </a:solidFill>
              </a:rPr>
              <a:t>at least a day or two </a:t>
            </a:r>
            <a:r>
              <a:rPr lang="en-US" sz="2200">
                <a:solidFill>
                  <a:srgbClr val="6600CC"/>
                </a:solidFill>
              </a:rPr>
              <a:t>before submitting them!  </a:t>
            </a:r>
          </a:p>
        </p:txBody>
      </p:sp>
      <p:sp>
        <p:nvSpPr>
          <p:cNvPr id="17412" name="Text Box 5"/>
          <p:cNvSpPr txBox="1">
            <a:spLocks noChangeArrowheads="1"/>
          </p:cNvSpPr>
          <p:nvPr/>
        </p:nvSpPr>
        <p:spPr bwMode="auto">
          <a:xfrm>
            <a:off x="381000" y="4582729"/>
            <a:ext cx="8382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/>
              <a:t>You can get a free copy </a:t>
            </a:r>
            <a:r>
              <a:rPr lang="en-US" dirty="0" smtClean="0"/>
              <a:t>of Apple </a:t>
            </a:r>
            <a:r>
              <a:rPr lang="en-US" dirty="0" err="1" smtClean="0"/>
              <a:t>Xcode</a:t>
            </a:r>
            <a:r>
              <a:rPr lang="en-US" dirty="0" smtClean="0"/>
              <a:t>/</a:t>
            </a:r>
            <a:r>
              <a:rPr lang="en-US" dirty="0" err="1" smtClean="0"/>
              <a:t>gcc</a:t>
            </a:r>
            <a:r>
              <a:rPr lang="en-US" dirty="0" smtClean="0"/>
              <a:t> </a:t>
            </a:r>
            <a:r>
              <a:rPr lang="en-US" dirty="0" smtClean="0"/>
              <a:t>from the Apple App store, or </a:t>
            </a:r>
            <a:r>
              <a:rPr lang="en-US" dirty="0" smtClean="0">
                <a:solidFill>
                  <a:srgbClr val="7030A0"/>
                </a:solidFill>
              </a:rPr>
              <a:t>http://developer.apple.com/xcode</a:t>
            </a:r>
            <a:r>
              <a:rPr lang="en-US" dirty="0">
                <a:solidFill>
                  <a:srgbClr val="6600CC"/>
                </a:solidFill>
              </a:rPr>
              <a:t>/</a:t>
            </a:r>
          </a:p>
        </p:txBody>
      </p:sp>
      <p:sp>
        <p:nvSpPr>
          <p:cNvPr id="17413" name="Text Box 6"/>
          <p:cNvSpPr txBox="1">
            <a:spLocks noChangeArrowheads="1"/>
          </p:cNvSpPr>
          <p:nvPr/>
        </p:nvSpPr>
        <p:spPr bwMode="auto">
          <a:xfrm>
            <a:off x="1381125" y="5695950"/>
            <a:ext cx="6602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dirty="0"/>
              <a:t>You can also use </a:t>
            </a:r>
            <a:r>
              <a:rPr lang="en-US" dirty="0" err="1">
                <a:solidFill>
                  <a:srgbClr val="FF0000"/>
                </a:solidFill>
              </a:rPr>
              <a:t>gcc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Visual C++ </a:t>
            </a:r>
            <a:r>
              <a:rPr lang="en-US" dirty="0"/>
              <a:t>in the </a:t>
            </a:r>
            <a:r>
              <a:rPr lang="en-US" dirty="0">
                <a:solidFill>
                  <a:srgbClr val="FF0000"/>
                </a:solidFill>
              </a:rPr>
              <a:t>lab</a:t>
            </a:r>
            <a:r>
              <a:rPr lang="en-US" dirty="0"/>
              <a:t>.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519953" y="3675532"/>
            <a:ext cx="838200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/>
              <a:t>You can get a free copy </a:t>
            </a:r>
            <a:r>
              <a:rPr lang="en-US" dirty="0" smtClean="0"/>
              <a:t>of Visual C++ from</a:t>
            </a:r>
            <a:r>
              <a:rPr lang="en-US" dirty="0"/>
              <a:t>: </a:t>
            </a:r>
            <a:r>
              <a:rPr lang="en-US" sz="1400" dirty="0">
                <a:solidFill>
                  <a:srgbClr val="6600CC"/>
                </a:solidFill>
              </a:rPr>
              <a:t>http://www.visualstudio.com/downloads/download-visual-studio-vs#d-express-windows-desktop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  <p:bldP spid="17412" grpId="0"/>
      <p:bldP spid="17413" grpId="0"/>
      <p:bldP spid="6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Times New Roman"/>
      </a:majorFont>
      <a:minorFont>
        <a:latin typeface="Comic Sans MS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AFFD5"/>
        </a:solidFill>
      </a:spPr>
      <a:bodyPr rtlCol="0" anchor="ctr"/>
      <a:lstStyle>
        <a:defPPr algn="ctr">
          <a:defRPr dirty="0" smtClean="0">
            <a:solidFill>
              <a:srgbClr val="006666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23969</TotalTime>
  <Words>4882</Words>
  <Application>Microsoft Office PowerPoint</Application>
  <PresentationFormat>On-screen Show (4:3)</PresentationFormat>
  <Paragraphs>1124</Paragraphs>
  <Slides>48</Slides>
  <Notes>47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Default Design</vt:lpstr>
      <vt:lpstr>PowerPoint Presentation</vt:lpstr>
      <vt:lpstr>Pick a # between 1 - 60</vt:lpstr>
      <vt:lpstr>Who Am I?</vt:lpstr>
      <vt:lpstr>Class Website</vt:lpstr>
      <vt:lpstr>What You’ll Learn in CS32</vt:lpstr>
      <vt:lpstr>Important Dates</vt:lpstr>
      <vt:lpstr>Project #1: Due Tues, Jan 12th </vt:lpstr>
      <vt:lpstr>Random Administrative Stuff</vt:lpstr>
      <vt:lpstr>Compilers, Compilers, Compilers!</vt:lpstr>
      <vt:lpstr>Carey’s Thoughts on Teaching</vt:lpstr>
      <vt:lpstr>Letters of Recommendation</vt:lpstr>
      <vt:lpstr>And now for a fun game!</vt:lpstr>
      <vt:lpstr>PowerPoint Presentation</vt:lpstr>
      <vt:lpstr>What is an Algorithm</vt:lpstr>
      <vt:lpstr>Algorithm Comparison “Guess My Word”</vt:lpstr>
      <vt:lpstr>Algorithm #1: Linear Search</vt:lpstr>
      <vt:lpstr>Algorithm #2: Binary Search</vt:lpstr>
      <vt:lpstr>Binary Search: How Many Guesses?</vt:lpstr>
      <vt:lpstr>Binary Search: Estimating the # of Steps</vt:lpstr>
      <vt:lpstr>Wow! That’s Significant!</vt:lpstr>
      <vt:lpstr>PowerPoint Presentation</vt:lpstr>
      <vt:lpstr>Data Structures</vt:lpstr>
      <vt:lpstr>PowerPoint Presentation</vt:lpstr>
      <vt:lpstr>A Better Friendship Data Structure</vt:lpstr>
      <vt:lpstr>A Better Friendship Data Structure</vt:lpstr>
      <vt:lpstr>Data Structures + Algorithms = Confusion!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Object Oriented Programming?</vt:lpstr>
      <vt:lpstr>PowerPoint Presentation</vt:lpstr>
      <vt:lpstr>Topic #1: C++ structs</vt:lpstr>
      <vt:lpstr>Topic #1: C++ structs</vt:lpstr>
      <vt:lpstr>C++ struct types</vt:lpstr>
      <vt:lpstr>C++ struct types</vt:lpstr>
      <vt:lpstr>C++ struct types</vt:lpstr>
      <vt:lpstr>Topic #2: C++ classes</vt:lpstr>
      <vt:lpstr>PowerPoint Presentation</vt:lpstr>
      <vt:lpstr>Using a Class</vt:lpstr>
      <vt:lpstr>Using a Class</vt:lpstr>
      <vt:lpstr>Classes</vt:lpstr>
      <vt:lpstr>Public vs. Private</vt:lpstr>
      <vt:lpstr>Public vs. Private</vt:lpstr>
      <vt:lpstr>Using Public+Private Properly</vt:lpstr>
      <vt:lpstr>Class Challenge!</vt:lpstr>
      <vt:lpstr>Self-contained Problem Solvers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Preferred Customer</dc:creator>
  <cp:lastModifiedBy>Windows User</cp:lastModifiedBy>
  <cp:revision>1311</cp:revision>
  <dcterms:created xsi:type="dcterms:W3CDTF">2003-01-04T20:10:16Z</dcterms:created>
  <dcterms:modified xsi:type="dcterms:W3CDTF">2015-11-06T04:15:29Z</dcterms:modified>
</cp:coreProperties>
</file>